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95" r:id="rId2"/>
    <p:sldId id="303" r:id="rId3"/>
    <p:sldId id="300" r:id="rId4"/>
    <p:sldId id="284" r:id="rId5"/>
    <p:sldId id="301" r:id="rId6"/>
    <p:sldId id="302" r:id="rId7"/>
    <p:sldId id="260" r:id="rId8"/>
    <p:sldId id="280" r:id="rId9"/>
    <p:sldId id="298" r:id="rId10"/>
    <p:sldId id="268" r:id="rId11"/>
    <p:sldId id="262" r:id="rId12"/>
    <p:sldId id="270" r:id="rId13"/>
    <p:sldId id="272" r:id="rId14"/>
    <p:sldId id="282" r:id="rId15"/>
    <p:sldId id="291" r:id="rId16"/>
    <p:sldId id="293" r:id="rId17"/>
    <p:sldId id="304" r:id="rId18"/>
    <p:sldId id="285" r:id="rId19"/>
    <p:sldId id="264" r:id="rId20"/>
    <p:sldId id="265" r:id="rId21"/>
    <p:sldId id="266" r:id="rId22"/>
    <p:sldId id="286" r:id="rId23"/>
    <p:sldId id="299" r:id="rId24"/>
    <p:sldId id="306" r:id="rId25"/>
    <p:sldId id="288" r:id="rId26"/>
    <p:sldId id="279" r:id="rId27"/>
    <p:sldId id="276" r:id="rId28"/>
    <p:sldId id="277" r:id="rId29"/>
    <p:sldId id="294" r:id="rId30"/>
    <p:sldId id="309" r:id="rId31"/>
  </p:sldIdLst>
  <p:sldSz cx="16200438"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LEBON" initials="VL" lastIdx="6" clrIdx="0">
    <p:extLst>
      <p:ext uri="{19B8F6BF-5375-455C-9EA6-DF929625EA0E}">
        <p15:presenceInfo xmlns:p15="http://schemas.microsoft.com/office/powerpoint/2012/main" userId="S-1-5-21-833712915-724129356-178676651-30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DA2"/>
    <a:srgbClr val="97A6CC"/>
    <a:srgbClr val="8FA1CB"/>
    <a:srgbClr val="889CCB"/>
    <a:srgbClr val="7F97CA"/>
    <a:srgbClr val="7792C9"/>
    <a:srgbClr val="6E8DC8"/>
    <a:srgbClr val="6688C7"/>
    <a:srgbClr val="5F82C6"/>
    <a:srgbClr val="567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244" autoAdjust="0"/>
  </p:normalViewPr>
  <p:slideViewPr>
    <p:cSldViewPr snapToGrid="0">
      <p:cViewPr varScale="1">
        <p:scale>
          <a:sx n="64" d="100"/>
          <a:sy n="64" d="100"/>
        </p:scale>
        <p:origin x="1452" y="96"/>
      </p:cViewPr>
      <p:guideLst/>
    </p:cSldViewPr>
  </p:slid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B4C12-B997-49FE-B825-7477980721B8}" type="doc">
      <dgm:prSet loTypeId="urn:microsoft.com/office/officeart/2005/8/layout/bProcess3" loCatId="process" qsTypeId="urn:microsoft.com/office/officeart/2005/8/quickstyle/simple1" qsCatId="simple" csTypeId="urn:microsoft.com/office/officeart/2005/8/colors/accent1_5" csCatId="accent1" phldr="1"/>
      <dgm:spPr/>
      <dgm:t>
        <a:bodyPr/>
        <a:lstStyle/>
        <a:p>
          <a:endParaRPr lang="fr-FR"/>
        </a:p>
      </dgm:t>
    </dgm:pt>
    <dgm:pt modelId="{825549EC-F0E8-491B-A28D-849E85C95356}">
      <dgm:prSet custT="1"/>
      <dgm:spPr/>
      <dgm:t>
        <a:bodyPr/>
        <a:lstStyle/>
        <a:p>
          <a:r>
            <a:rPr lang="fr-FR" sz="2000" b="1" i="1" dirty="0"/>
            <a:t>Identification</a:t>
          </a:r>
          <a:endParaRPr lang="fr-FR" sz="2000" dirty="0"/>
        </a:p>
      </dgm:t>
    </dgm:pt>
    <dgm:pt modelId="{AC308F62-2308-4DF7-97B4-14C11149EFEE}" type="parTrans" cxnId="{D34947BD-A50E-4724-A4FE-5090A4A056B8}">
      <dgm:prSet/>
      <dgm:spPr/>
      <dgm:t>
        <a:bodyPr/>
        <a:lstStyle/>
        <a:p>
          <a:endParaRPr lang="fr-FR" sz="1600"/>
        </a:p>
      </dgm:t>
    </dgm:pt>
    <dgm:pt modelId="{53F17CB5-DF5D-4173-AF12-8A4757E5FDC6}" type="sibTrans" cxnId="{D34947BD-A50E-4724-A4FE-5090A4A056B8}">
      <dgm:prSet custT="1"/>
      <dgm:spPr>
        <a:ln w="28575">
          <a:solidFill>
            <a:srgbClr val="567DC6"/>
          </a:solidFill>
        </a:ln>
      </dgm:spPr>
      <dgm:t>
        <a:bodyPr/>
        <a:lstStyle/>
        <a:p>
          <a:endParaRPr lang="fr-FR" sz="400"/>
        </a:p>
      </dgm:t>
    </dgm:pt>
    <dgm:pt modelId="{D938A2BB-049A-4F6E-809A-0D53E8F8CC21}">
      <dgm:prSet custT="1"/>
      <dgm:spPr/>
      <dgm:t>
        <a:bodyPr/>
        <a:lstStyle/>
        <a:p>
          <a:r>
            <a:rPr lang="fr-FR" sz="2000" b="1" i="1" dirty="0"/>
            <a:t>Sélection du projet concerné </a:t>
          </a:r>
        </a:p>
        <a:p>
          <a:r>
            <a:rPr lang="fr-FR" sz="1400" b="1" i="1" dirty="0"/>
            <a:t>(N° REUXXX)</a:t>
          </a:r>
          <a:endParaRPr lang="fr-FR" sz="1400" dirty="0"/>
        </a:p>
      </dgm:t>
    </dgm:pt>
    <dgm:pt modelId="{E66AA401-6F24-47FE-B97C-53AFA924307C}" type="parTrans" cxnId="{7165708A-CAEF-44DC-89F5-D0CCDA7C7DEF}">
      <dgm:prSet/>
      <dgm:spPr/>
      <dgm:t>
        <a:bodyPr/>
        <a:lstStyle/>
        <a:p>
          <a:endParaRPr lang="fr-FR" sz="1600"/>
        </a:p>
      </dgm:t>
    </dgm:pt>
    <dgm:pt modelId="{B904FBB9-A3C1-479B-A7AF-DB9727DDCAD3}" type="sibTrans" cxnId="{7165708A-CAEF-44DC-89F5-D0CCDA7C7DEF}">
      <dgm:prSet custT="1"/>
      <dgm:spPr>
        <a:ln w="28575">
          <a:solidFill>
            <a:srgbClr val="6688C7"/>
          </a:solidFill>
        </a:ln>
      </dgm:spPr>
      <dgm:t>
        <a:bodyPr/>
        <a:lstStyle/>
        <a:p>
          <a:endParaRPr lang="fr-FR" sz="400"/>
        </a:p>
      </dgm:t>
    </dgm:pt>
    <dgm:pt modelId="{1644ED05-3346-4112-AC63-25E9C6A4AC5F}">
      <dgm:prSet custT="1"/>
      <dgm:spPr/>
      <dgm:t>
        <a:bodyPr/>
        <a:lstStyle/>
        <a:p>
          <a:r>
            <a:rPr lang="fr-FR" sz="2000" b="1" i="1" dirty="0"/>
            <a:t>Formulaire partie 1: Demande</a:t>
          </a:r>
          <a:endParaRPr lang="fr-FR" sz="2000" dirty="0"/>
        </a:p>
      </dgm:t>
    </dgm:pt>
    <dgm:pt modelId="{38F84407-DC9C-4925-8F6A-2E262D13C417}" type="parTrans" cxnId="{83FF184A-56EF-460F-9D35-0F3F1354DBD8}">
      <dgm:prSet/>
      <dgm:spPr/>
      <dgm:t>
        <a:bodyPr/>
        <a:lstStyle/>
        <a:p>
          <a:endParaRPr lang="fr-FR" sz="1600"/>
        </a:p>
      </dgm:t>
    </dgm:pt>
    <dgm:pt modelId="{7E3538EC-A6A9-4C79-993E-0DF65B4827DE}" type="sibTrans" cxnId="{83FF184A-56EF-460F-9D35-0F3F1354DBD8}">
      <dgm:prSet custT="1"/>
      <dgm:spPr>
        <a:ln w="28575">
          <a:solidFill>
            <a:srgbClr val="6E8DC8"/>
          </a:solidFill>
        </a:ln>
      </dgm:spPr>
      <dgm:t>
        <a:bodyPr/>
        <a:lstStyle/>
        <a:p>
          <a:endParaRPr lang="fr-FR" sz="400"/>
        </a:p>
      </dgm:t>
    </dgm:pt>
    <dgm:pt modelId="{992D4B3D-AD75-4FDC-BA7F-D316D76F1A3E}">
      <dgm:prSet custT="1"/>
      <dgm:spPr/>
      <dgm:t>
        <a:bodyPr/>
        <a:lstStyle/>
        <a:p>
          <a:r>
            <a:rPr lang="fr-FR" sz="2000" b="1" i="1" dirty="0"/>
            <a:t>Formulaire partie  2: Informations générales </a:t>
          </a:r>
          <a:endParaRPr lang="fr-FR" sz="2000" dirty="0"/>
        </a:p>
      </dgm:t>
    </dgm:pt>
    <dgm:pt modelId="{AD2CE5C8-4D60-457B-B000-1DFD35BCB65B}" type="parTrans" cxnId="{5DC79D92-4F5C-4DBE-86CB-D479F33FE2C4}">
      <dgm:prSet/>
      <dgm:spPr/>
      <dgm:t>
        <a:bodyPr/>
        <a:lstStyle/>
        <a:p>
          <a:endParaRPr lang="fr-FR" sz="1600"/>
        </a:p>
      </dgm:t>
    </dgm:pt>
    <dgm:pt modelId="{B7A5EFD0-E486-4569-B785-8C910F674856}" type="sibTrans" cxnId="{5DC79D92-4F5C-4DBE-86CB-D479F33FE2C4}">
      <dgm:prSet custT="1"/>
      <dgm:spPr>
        <a:ln w="28575">
          <a:solidFill>
            <a:srgbClr val="7792C9"/>
          </a:solidFill>
        </a:ln>
      </dgm:spPr>
      <dgm:t>
        <a:bodyPr/>
        <a:lstStyle/>
        <a:p>
          <a:endParaRPr lang="fr-FR" sz="400"/>
        </a:p>
      </dgm:t>
    </dgm:pt>
    <dgm:pt modelId="{5FE25672-368C-4685-AD55-C786FFD71C4C}">
      <dgm:prSet custT="1"/>
      <dgm:spPr/>
      <dgm:t>
        <a:bodyPr/>
        <a:lstStyle/>
        <a:p>
          <a:r>
            <a:rPr lang="fr-FR" sz="2000" b="1" i="1" dirty="0"/>
            <a:t>Formulaire partie 3: Dépenses réalisées</a:t>
          </a:r>
          <a:endParaRPr lang="fr-FR" sz="2000" dirty="0"/>
        </a:p>
      </dgm:t>
    </dgm:pt>
    <dgm:pt modelId="{0758EF08-3574-4997-B9A3-2C2F55773453}" type="parTrans" cxnId="{930BECAC-9E90-4459-BB4C-26E742670DD1}">
      <dgm:prSet/>
      <dgm:spPr/>
      <dgm:t>
        <a:bodyPr/>
        <a:lstStyle/>
        <a:p>
          <a:endParaRPr lang="fr-FR" sz="1600"/>
        </a:p>
      </dgm:t>
    </dgm:pt>
    <dgm:pt modelId="{EB92E100-DB6F-48A9-91DC-CCD8D71A6E4E}" type="sibTrans" cxnId="{930BECAC-9E90-4459-BB4C-26E742670DD1}">
      <dgm:prSet custT="1"/>
      <dgm:spPr>
        <a:ln w="28575">
          <a:solidFill>
            <a:srgbClr val="7F97CA"/>
          </a:solidFill>
        </a:ln>
      </dgm:spPr>
      <dgm:t>
        <a:bodyPr/>
        <a:lstStyle/>
        <a:p>
          <a:endParaRPr lang="fr-FR" sz="400"/>
        </a:p>
      </dgm:t>
    </dgm:pt>
    <dgm:pt modelId="{C88E9E2B-3EC1-4C81-AF78-23C19DE59FFA}">
      <dgm:prSet custT="1"/>
      <dgm:spPr/>
      <dgm:t>
        <a:bodyPr/>
        <a:lstStyle/>
        <a:p>
          <a:r>
            <a:rPr lang="fr-FR" sz="2000" b="1" i="1" dirty="0"/>
            <a:t>Formulaire partie 4: Ressources obtenues</a:t>
          </a:r>
          <a:endParaRPr lang="fr-FR" sz="2000" dirty="0"/>
        </a:p>
      </dgm:t>
    </dgm:pt>
    <dgm:pt modelId="{6AEFF601-9A24-449B-82F1-24AC46552A2F}" type="parTrans" cxnId="{72E9706F-173C-4481-98D8-5004343DB479}">
      <dgm:prSet/>
      <dgm:spPr/>
      <dgm:t>
        <a:bodyPr/>
        <a:lstStyle/>
        <a:p>
          <a:endParaRPr lang="fr-FR" sz="1600"/>
        </a:p>
      </dgm:t>
    </dgm:pt>
    <dgm:pt modelId="{3729BDFC-31F7-4E00-A843-2F194CCC6A3C}" type="sibTrans" cxnId="{72E9706F-173C-4481-98D8-5004343DB479}">
      <dgm:prSet custT="1"/>
      <dgm:spPr>
        <a:ln w="28575">
          <a:solidFill>
            <a:srgbClr val="889CCB"/>
          </a:solidFill>
        </a:ln>
      </dgm:spPr>
      <dgm:t>
        <a:bodyPr/>
        <a:lstStyle/>
        <a:p>
          <a:endParaRPr lang="fr-FR" sz="400"/>
        </a:p>
      </dgm:t>
    </dgm:pt>
    <dgm:pt modelId="{6A392CD0-1D18-4597-B425-3735F6604E4E}">
      <dgm:prSet custT="1"/>
      <dgm:spPr/>
      <dgm:t>
        <a:bodyPr/>
        <a:lstStyle/>
        <a:p>
          <a:r>
            <a:rPr lang="fr-FR" sz="2000" b="1" i="1" dirty="0"/>
            <a:t>Formulaire partie 5: Indicateurs et </a:t>
          </a:r>
        </a:p>
        <a:p>
          <a:r>
            <a:rPr lang="fr-FR" sz="2000" b="1" i="1" dirty="0"/>
            <a:t>partie 6: Bilan d’exécution</a:t>
          </a:r>
          <a:endParaRPr lang="fr-FR" sz="2000" dirty="0"/>
        </a:p>
      </dgm:t>
    </dgm:pt>
    <dgm:pt modelId="{BE0D1F75-428C-4D55-BDF1-C81970371F91}" type="parTrans" cxnId="{0435F07C-EF65-4BA6-ACD1-2C9041D9456F}">
      <dgm:prSet/>
      <dgm:spPr/>
      <dgm:t>
        <a:bodyPr/>
        <a:lstStyle/>
        <a:p>
          <a:endParaRPr lang="fr-FR" sz="1600"/>
        </a:p>
      </dgm:t>
    </dgm:pt>
    <dgm:pt modelId="{8840A274-5964-4D66-8C5E-F72998D796AC}" type="sibTrans" cxnId="{0435F07C-EF65-4BA6-ACD1-2C9041D9456F}">
      <dgm:prSet custT="1"/>
      <dgm:spPr>
        <a:ln w="28575">
          <a:solidFill>
            <a:srgbClr val="8FA1CB"/>
          </a:solidFill>
        </a:ln>
      </dgm:spPr>
      <dgm:t>
        <a:bodyPr/>
        <a:lstStyle/>
        <a:p>
          <a:endParaRPr lang="fr-FR" sz="400"/>
        </a:p>
      </dgm:t>
    </dgm:pt>
    <dgm:pt modelId="{67D0363E-D9F3-49DC-9F25-588396A9A4A8}">
      <dgm:prSet custT="1"/>
      <dgm:spPr/>
      <dgm:t>
        <a:bodyPr/>
        <a:lstStyle/>
        <a:p>
          <a:r>
            <a:rPr lang="fr-FR" sz="2000" b="1" i="1" dirty="0"/>
            <a:t>Sélectionner</a:t>
          </a:r>
        </a:p>
        <a:p>
          <a:r>
            <a:rPr lang="fr-FR" sz="2000" b="1" i="1" dirty="0"/>
            <a:t>« Saisir une nouvelle demande de paiement »</a:t>
          </a:r>
          <a:endParaRPr lang="fr-FR" sz="2000" dirty="0"/>
        </a:p>
      </dgm:t>
    </dgm:pt>
    <dgm:pt modelId="{786F1F42-316D-4651-845D-2335E36FEE70}" type="parTrans" cxnId="{D996CF4A-107E-4293-885C-8752D2CC0225}">
      <dgm:prSet/>
      <dgm:spPr/>
      <dgm:t>
        <a:bodyPr/>
        <a:lstStyle/>
        <a:p>
          <a:endParaRPr lang="fr-FR" sz="1600"/>
        </a:p>
      </dgm:t>
    </dgm:pt>
    <dgm:pt modelId="{1B704A51-DCB7-45BD-8907-283721176D22}" type="sibTrans" cxnId="{D996CF4A-107E-4293-885C-8752D2CC0225}">
      <dgm:prSet custT="1"/>
      <dgm:spPr>
        <a:ln w="28575">
          <a:solidFill>
            <a:srgbClr val="5F82C6"/>
          </a:solidFill>
        </a:ln>
      </dgm:spPr>
      <dgm:t>
        <a:bodyPr/>
        <a:lstStyle/>
        <a:p>
          <a:endParaRPr lang="fr-FR" sz="400"/>
        </a:p>
      </dgm:t>
    </dgm:pt>
    <dgm:pt modelId="{AC3AF3FA-4621-439D-8AA8-1B371DF58F98}">
      <dgm:prSet custT="1"/>
      <dgm:spPr/>
      <dgm:t>
        <a:bodyPr/>
        <a:lstStyle/>
        <a:p>
          <a:r>
            <a:rPr lang="fr-FR" sz="2000" b="1" i="1" dirty="0"/>
            <a:t>Formulaire partie 7: Autres pièces justificatives </a:t>
          </a:r>
          <a:endParaRPr lang="fr-FR" sz="2000" dirty="0"/>
        </a:p>
      </dgm:t>
    </dgm:pt>
    <dgm:pt modelId="{BB191EF5-D256-4C14-A8C0-450151E1999C}" type="parTrans" cxnId="{9F916A8F-30EB-40B3-B5E5-AA87B97D31D6}">
      <dgm:prSet/>
      <dgm:spPr/>
      <dgm:t>
        <a:bodyPr/>
        <a:lstStyle/>
        <a:p>
          <a:endParaRPr lang="fr-FR" sz="1600"/>
        </a:p>
      </dgm:t>
    </dgm:pt>
    <dgm:pt modelId="{F0F1F640-2D16-49F4-89B0-3F40D858F2FF}" type="sibTrans" cxnId="{9F916A8F-30EB-40B3-B5E5-AA87B97D31D6}">
      <dgm:prSet custT="1"/>
      <dgm:spPr>
        <a:ln w="28575">
          <a:solidFill>
            <a:srgbClr val="97A6CC"/>
          </a:solidFill>
        </a:ln>
      </dgm:spPr>
      <dgm:t>
        <a:bodyPr/>
        <a:lstStyle/>
        <a:p>
          <a:endParaRPr lang="fr-FR" sz="400"/>
        </a:p>
      </dgm:t>
    </dgm:pt>
    <dgm:pt modelId="{39F75AAA-1C4A-4FF2-8FD9-FF940C5E6F5C}">
      <dgm:prSet custT="1"/>
      <dgm:spPr>
        <a:solidFill>
          <a:srgbClr val="4472C4">
            <a:alpha val="90000"/>
            <a:hueOff val="0"/>
            <a:satOff val="0"/>
            <a:lumOff val="0"/>
            <a:alphaOff val="-35556"/>
          </a:srgbClr>
        </a:solidFill>
        <a:ln w="12700" cap="flat" cmpd="sng" algn="ctr">
          <a:solidFill>
            <a:prstClr val="white">
              <a:hueOff val="0"/>
              <a:satOff val="0"/>
              <a:lumOff val="0"/>
              <a:alphaOff val="0"/>
            </a:prstClr>
          </a:solidFill>
          <a:prstDash val="solid"/>
          <a:miter lim="800000"/>
        </a:ln>
        <a:effectLst/>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fr-RE" sz="2000" b="1" i="1" kern="1200" dirty="0">
              <a:solidFill>
                <a:prstClr val="white"/>
              </a:solidFill>
              <a:latin typeface="Calibri" panose="020F0502020204030204"/>
              <a:ea typeface="+mn-ea"/>
              <a:cs typeface="+mn-cs"/>
            </a:rPr>
            <a:t>Envoi de la demande au service instructeur</a:t>
          </a:r>
          <a:endParaRPr lang="fr-FR" sz="2000" b="1" i="1" kern="1200" dirty="0">
            <a:solidFill>
              <a:prstClr val="white"/>
            </a:solidFill>
            <a:latin typeface="Calibri" panose="020F0502020204030204"/>
            <a:ea typeface="+mn-ea"/>
            <a:cs typeface="+mn-cs"/>
          </a:endParaRPr>
        </a:p>
      </dgm:t>
    </dgm:pt>
    <dgm:pt modelId="{FA6FE4DB-1C60-4E3E-BD6B-C33CADACFE7B}" type="parTrans" cxnId="{A5D12961-FD96-4C5B-AD76-DB6C8CD77C9E}">
      <dgm:prSet/>
      <dgm:spPr/>
      <dgm:t>
        <a:bodyPr/>
        <a:lstStyle/>
        <a:p>
          <a:endParaRPr lang="fr-FR" sz="1600"/>
        </a:p>
      </dgm:t>
    </dgm:pt>
    <dgm:pt modelId="{B34D2B76-79FF-4401-B108-4E17F7C66472}" type="sibTrans" cxnId="{A5D12961-FD96-4C5B-AD76-DB6C8CD77C9E}">
      <dgm:prSet/>
      <dgm:spPr/>
      <dgm:t>
        <a:bodyPr/>
        <a:lstStyle/>
        <a:p>
          <a:endParaRPr lang="fr-FR" sz="1600"/>
        </a:p>
      </dgm:t>
    </dgm:pt>
    <dgm:pt modelId="{8829E325-A65A-4D8D-8928-272873E3E788}" type="pres">
      <dgm:prSet presAssocID="{206B4C12-B997-49FE-B825-7477980721B8}" presName="Name0" presStyleCnt="0">
        <dgm:presLayoutVars>
          <dgm:dir/>
          <dgm:resizeHandles val="exact"/>
        </dgm:presLayoutVars>
      </dgm:prSet>
      <dgm:spPr/>
    </dgm:pt>
    <dgm:pt modelId="{8DC2E6F3-6031-41A0-9703-0A9911485096}" type="pres">
      <dgm:prSet presAssocID="{825549EC-F0E8-491B-A28D-849E85C95356}" presName="node" presStyleLbl="node1" presStyleIdx="0" presStyleCnt="10">
        <dgm:presLayoutVars>
          <dgm:bulletEnabled val="1"/>
        </dgm:presLayoutVars>
      </dgm:prSet>
      <dgm:spPr/>
    </dgm:pt>
    <dgm:pt modelId="{57EB2288-FDE7-4141-8A03-7EB4D613A976}" type="pres">
      <dgm:prSet presAssocID="{53F17CB5-DF5D-4173-AF12-8A4757E5FDC6}" presName="sibTrans" presStyleLbl="sibTrans1D1" presStyleIdx="0" presStyleCnt="9"/>
      <dgm:spPr/>
    </dgm:pt>
    <dgm:pt modelId="{C00E15AD-8DD4-4EE1-8C4B-3B30B51EEC00}" type="pres">
      <dgm:prSet presAssocID="{53F17CB5-DF5D-4173-AF12-8A4757E5FDC6}" presName="connectorText" presStyleLbl="sibTrans1D1" presStyleIdx="0" presStyleCnt="9"/>
      <dgm:spPr/>
    </dgm:pt>
    <dgm:pt modelId="{B55F15B6-1606-4A02-A16D-A73CEBF01E25}" type="pres">
      <dgm:prSet presAssocID="{67D0363E-D9F3-49DC-9F25-588396A9A4A8}" presName="node" presStyleLbl="node1" presStyleIdx="1" presStyleCnt="10">
        <dgm:presLayoutVars>
          <dgm:bulletEnabled val="1"/>
        </dgm:presLayoutVars>
      </dgm:prSet>
      <dgm:spPr/>
    </dgm:pt>
    <dgm:pt modelId="{90B6E2B7-E11D-4E58-99DD-FA055FBB266F}" type="pres">
      <dgm:prSet presAssocID="{1B704A51-DCB7-45BD-8907-283721176D22}" presName="sibTrans" presStyleLbl="sibTrans1D1" presStyleIdx="1" presStyleCnt="9"/>
      <dgm:spPr/>
    </dgm:pt>
    <dgm:pt modelId="{A7284D04-CEF1-44A7-84DB-2CA0D3CA7802}" type="pres">
      <dgm:prSet presAssocID="{1B704A51-DCB7-45BD-8907-283721176D22}" presName="connectorText" presStyleLbl="sibTrans1D1" presStyleIdx="1" presStyleCnt="9"/>
      <dgm:spPr/>
    </dgm:pt>
    <dgm:pt modelId="{A64AC625-A828-44D8-A429-3A6AF75F9776}" type="pres">
      <dgm:prSet presAssocID="{D938A2BB-049A-4F6E-809A-0D53E8F8CC21}" presName="node" presStyleLbl="node1" presStyleIdx="2" presStyleCnt="10">
        <dgm:presLayoutVars>
          <dgm:bulletEnabled val="1"/>
        </dgm:presLayoutVars>
      </dgm:prSet>
      <dgm:spPr/>
    </dgm:pt>
    <dgm:pt modelId="{76A7B76A-0384-4BE4-B4AD-AF9680654E27}" type="pres">
      <dgm:prSet presAssocID="{B904FBB9-A3C1-479B-A7AF-DB9727DDCAD3}" presName="sibTrans" presStyleLbl="sibTrans1D1" presStyleIdx="2" presStyleCnt="9"/>
      <dgm:spPr/>
    </dgm:pt>
    <dgm:pt modelId="{5509F4E1-E292-42F0-A842-C3CFCA65FB22}" type="pres">
      <dgm:prSet presAssocID="{B904FBB9-A3C1-479B-A7AF-DB9727DDCAD3}" presName="connectorText" presStyleLbl="sibTrans1D1" presStyleIdx="2" presStyleCnt="9"/>
      <dgm:spPr/>
    </dgm:pt>
    <dgm:pt modelId="{464FAF48-7645-4D60-B0D3-F025E6A6FE3C}" type="pres">
      <dgm:prSet presAssocID="{1644ED05-3346-4112-AC63-25E9C6A4AC5F}" presName="node" presStyleLbl="node1" presStyleIdx="3" presStyleCnt="10">
        <dgm:presLayoutVars>
          <dgm:bulletEnabled val="1"/>
        </dgm:presLayoutVars>
      </dgm:prSet>
      <dgm:spPr/>
    </dgm:pt>
    <dgm:pt modelId="{2C672894-1D28-45D7-B0B7-9598B5CD8BF4}" type="pres">
      <dgm:prSet presAssocID="{7E3538EC-A6A9-4C79-993E-0DF65B4827DE}" presName="sibTrans" presStyleLbl="sibTrans1D1" presStyleIdx="3" presStyleCnt="9"/>
      <dgm:spPr/>
    </dgm:pt>
    <dgm:pt modelId="{3AEBB2F7-AD89-4625-AE0A-FD066F96F758}" type="pres">
      <dgm:prSet presAssocID="{7E3538EC-A6A9-4C79-993E-0DF65B4827DE}" presName="connectorText" presStyleLbl="sibTrans1D1" presStyleIdx="3" presStyleCnt="9"/>
      <dgm:spPr/>
    </dgm:pt>
    <dgm:pt modelId="{1109B1EB-910C-47E6-AFEA-99AA49D7BFCD}" type="pres">
      <dgm:prSet presAssocID="{992D4B3D-AD75-4FDC-BA7F-D316D76F1A3E}" presName="node" presStyleLbl="node1" presStyleIdx="4" presStyleCnt="10">
        <dgm:presLayoutVars>
          <dgm:bulletEnabled val="1"/>
        </dgm:presLayoutVars>
      </dgm:prSet>
      <dgm:spPr/>
    </dgm:pt>
    <dgm:pt modelId="{EBD34849-39B6-4237-A040-8A453D0B4925}" type="pres">
      <dgm:prSet presAssocID="{B7A5EFD0-E486-4569-B785-8C910F674856}" presName="sibTrans" presStyleLbl="sibTrans1D1" presStyleIdx="4" presStyleCnt="9"/>
      <dgm:spPr/>
    </dgm:pt>
    <dgm:pt modelId="{691A4693-D4D3-4023-8451-937D6FC62E75}" type="pres">
      <dgm:prSet presAssocID="{B7A5EFD0-E486-4569-B785-8C910F674856}" presName="connectorText" presStyleLbl="sibTrans1D1" presStyleIdx="4" presStyleCnt="9"/>
      <dgm:spPr/>
    </dgm:pt>
    <dgm:pt modelId="{FBD5161B-4E41-4832-98B4-64DF44D57836}" type="pres">
      <dgm:prSet presAssocID="{5FE25672-368C-4685-AD55-C786FFD71C4C}" presName="node" presStyleLbl="node1" presStyleIdx="5" presStyleCnt="10">
        <dgm:presLayoutVars>
          <dgm:bulletEnabled val="1"/>
        </dgm:presLayoutVars>
      </dgm:prSet>
      <dgm:spPr/>
    </dgm:pt>
    <dgm:pt modelId="{6B709DA3-AD8F-47D5-BB3E-F68E3CC7BF06}" type="pres">
      <dgm:prSet presAssocID="{EB92E100-DB6F-48A9-91DC-CCD8D71A6E4E}" presName="sibTrans" presStyleLbl="sibTrans1D1" presStyleIdx="5" presStyleCnt="9"/>
      <dgm:spPr/>
    </dgm:pt>
    <dgm:pt modelId="{EF19565E-4534-4FDE-9676-B7EE573A4640}" type="pres">
      <dgm:prSet presAssocID="{EB92E100-DB6F-48A9-91DC-CCD8D71A6E4E}" presName="connectorText" presStyleLbl="sibTrans1D1" presStyleIdx="5" presStyleCnt="9"/>
      <dgm:spPr/>
    </dgm:pt>
    <dgm:pt modelId="{5EDA89B6-B758-49FD-A36A-D18270E102F3}" type="pres">
      <dgm:prSet presAssocID="{C88E9E2B-3EC1-4C81-AF78-23C19DE59FFA}" presName="node" presStyleLbl="node1" presStyleIdx="6" presStyleCnt="10">
        <dgm:presLayoutVars>
          <dgm:bulletEnabled val="1"/>
        </dgm:presLayoutVars>
      </dgm:prSet>
      <dgm:spPr/>
    </dgm:pt>
    <dgm:pt modelId="{882FF473-EA30-49B9-84BA-886E4CE47DEB}" type="pres">
      <dgm:prSet presAssocID="{3729BDFC-31F7-4E00-A843-2F194CCC6A3C}" presName="sibTrans" presStyleLbl="sibTrans1D1" presStyleIdx="6" presStyleCnt="9"/>
      <dgm:spPr/>
    </dgm:pt>
    <dgm:pt modelId="{A6817DD1-0E28-4AD2-B0A5-BFC2D777B87E}" type="pres">
      <dgm:prSet presAssocID="{3729BDFC-31F7-4E00-A843-2F194CCC6A3C}" presName="connectorText" presStyleLbl="sibTrans1D1" presStyleIdx="6" presStyleCnt="9"/>
      <dgm:spPr/>
    </dgm:pt>
    <dgm:pt modelId="{D427A636-C379-48F9-A006-5C7B0A73843B}" type="pres">
      <dgm:prSet presAssocID="{6A392CD0-1D18-4597-B425-3735F6604E4E}" presName="node" presStyleLbl="node1" presStyleIdx="7" presStyleCnt="10">
        <dgm:presLayoutVars>
          <dgm:bulletEnabled val="1"/>
        </dgm:presLayoutVars>
      </dgm:prSet>
      <dgm:spPr/>
    </dgm:pt>
    <dgm:pt modelId="{1C35376E-FA30-41BE-B592-596C796BF98E}" type="pres">
      <dgm:prSet presAssocID="{8840A274-5964-4D66-8C5E-F72998D796AC}" presName="sibTrans" presStyleLbl="sibTrans1D1" presStyleIdx="7" presStyleCnt="9"/>
      <dgm:spPr/>
    </dgm:pt>
    <dgm:pt modelId="{6BAA05DE-319D-47AA-A4AD-AC440566E81E}" type="pres">
      <dgm:prSet presAssocID="{8840A274-5964-4D66-8C5E-F72998D796AC}" presName="connectorText" presStyleLbl="sibTrans1D1" presStyleIdx="7" presStyleCnt="9"/>
      <dgm:spPr/>
    </dgm:pt>
    <dgm:pt modelId="{C76296CB-541E-48E8-8D8D-F5BD6F9E2BE7}" type="pres">
      <dgm:prSet presAssocID="{AC3AF3FA-4621-439D-8AA8-1B371DF58F98}" presName="node" presStyleLbl="node1" presStyleIdx="8" presStyleCnt="10">
        <dgm:presLayoutVars>
          <dgm:bulletEnabled val="1"/>
        </dgm:presLayoutVars>
      </dgm:prSet>
      <dgm:spPr/>
    </dgm:pt>
    <dgm:pt modelId="{E28EED43-4B6C-4DBB-81E3-9F78B4A1CFE7}" type="pres">
      <dgm:prSet presAssocID="{F0F1F640-2D16-49F4-89B0-3F40D858F2FF}" presName="sibTrans" presStyleLbl="sibTrans1D1" presStyleIdx="8" presStyleCnt="9"/>
      <dgm:spPr/>
    </dgm:pt>
    <dgm:pt modelId="{60C7A4C8-F4D6-4125-992E-E6A79F4E2444}" type="pres">
      <dgm:prSet presAssocID="{F0F1F640-2D16-49F4-89B0-3F40D858F2FF}" presName="connectorText" presStyleLbl="sibTrans1D1" presStyleIdx="8" presStyleCnt="9"/>
      <dgm:spPr/>
    </dgm:pt>
    <dgm:pt modelId="{9A8C86C0-5EAD-45A8-93DC-88C642ADDBF0}" type="pres">
      <dgm:prSet presAssocID="{39F75AAA-1C4A-4FF2-8FD9-FF940C5E6F5C}" presName="node" presStyleLbl="node1" presStyleIdx="9" presStyleCnt="10">
        <dgm:presLayoutVars>
          <dgm:bulletEnabled val="1"/>
        </dgm:presLayoutVars>
      </dgm:prSet>
      <dgm:spPr>
        <a:xfrm>
          <a:off x="12907402" y="2166477"/>
          <a:ext cx="2609969" cy="1565981"/>
        </a:xfrm>
        <a:prstGeom prst="rect">
          <a:avLst/>
        </a:prstGeom>
      </dgm:spPr>
    </dgm:pt>
  </dgm:ptLst>
  <dgm:cxnLst>
    <dgm:cxn modelId="{21F9A603-181A-48C9-B6ED-1B27F50D852A}" type="presOf" srcId="{B904FBB9-A3C1-479B-A7AF-DB9727DDCAD3}" destId="{5509F4E1-E292-42F0-A842-C3CFCA65FB22}" srcOrd="1" destOrd="0" presId="urn:microsoft.com/office/officeart/2005/8/layout/bProcess3"/>
    <dgm:cxn modelId="{4121DB04-2693-4FF1-BC6B-381836DBC590}" type="presOf" srcId="{F0F1F640-2D16-49F4-89B0-3F40D858F2FF}" destId="{E28EED43-4B6C-4DBB-81E3-9F78B4A1CFE7}" srcOrd="0" destOrd="0" presId="urn:microsoft.com/office/officeart/2005/8/layout/bProcess3"/>
    <dgm:cxn modelId="{234D8211-4B02-4D2F-AB29-3EB2B0BA3158}" type="presOf" srcId="{B7A5EFD0-E486-4569-B785-8C910F674856}" destId="{691A4693-D4D3-4023-8451-937D6FC62E75}" srcOrd="1" destOrd="0" presId="urn:microsoft.com/office/officeart/2005/8/layout/bProcess3"/>
    <dgm:cxn modelId="{43DC8013-ED10-4D8C-B932-B2BC5B35DDC7}" type="presOf" srcId="{EB92E100-DB6F-48A9-91DC-CCD8D71A6E4E}" destId="{EF19565E-4534-4FDE-9676-B7EE573A4640}" srcOrd="1" destOrd="0" presId="urn:microsoft.com/office/officeart/2005/8/layout/bProcess3"/>
    <dgm:cxn modelId="{E2CCA81E-1AD3-48AD-9765-A123C37058F0}" type="presOf" srcId="{206B4C12-B997-49FE-B825-7477980721B8}" destId="{8829E325-A65A-4D8D-8928-272873E3E788}" srcOrd="0" destOrd="0" presId="urn:microsoft.com/office/officeart/2005/8/layout/bProcess3"/>
    <dgm:cxn modelId="{48BF1B20-79F5-4DD2-A6BE-9074A03A8C08}" type="presOf" srcId="{825549EC-F0E8-491B-A28D-849E85C95356}" destId="{8DC2E6F3-6031-41A0-9703-0A9911485096}" srcOrd="0" destOrd="0" presId="urn:microsoft.com/office/officeart/2005/8/layout/bProcess3"/>
    <dgm:cxn modelId="{C36DA522-1626-406F-8F7F-45CBF99184F3}" type="presOf" srcId="{8840A274-5964-4D66-8C5E-F72998D796AC}" destId="{6BAA05DE-319D-47AA-A4AD-AC440566E81E}" srcOrd="1" destOrd="0" presId="urn:microsoft.com/office/officeart/2005/8/layout/bProcess3"/>
    <dgm:cxn modelId="{4111F727-BFA5-4274-94D5-CF9B0DC3D0A9}" type="presOf" srcId="{53F17CB5-DF5D-4173-AF12-8A4757E5FDC6}" destId="{57EB2288-FDE7-4141-8A03-7EB4D613A976}" srcOrd="0" destOrd="0" presId="urn:microsoft.com/office/officeart/2005/8/layout/bProcess3"/>
    <dgm:cxn modelId="{DC06FE2F-A1CF-448C-B03E-57D1BB854E2A}" type="presOf" srcId="{D938A2BB-049A-4F6E-809A-0D53E8F8CC21}" destId="{A64AC625-A828-44D8-A429-3A6AF75F9776}" srcOrd="0" destOrd="0" presId="urn:microsoft.com/office/officeart/2005/8/layout/bProcess3"/>
    <dgm:cxn modelId="{55D37C31-2919-4F0D-9F7F-B12F170080BC}" type="presOf" srcId="{B7A5EFD0-E486-4569-B785-8C910F674856}" destId="{EBD34849-39B6-4237-A040-8A453D0B4925}" srcOrd="0" destOrd="0" presId="urn:microsoft.com/office/officeart/2005/8/layout/bProcess3"/>
    <dgm:cxn modelId="{EBF55233-0927-4B6B-B782-F3F227234202}" type="presOf" srcId="{F0F1F640-2D16-49F4-89B0-3F40D858F2FF}" destId="{60C7A4C8-F4D6-4125-992E-E6A79F4E2444}" srcOrd="1" destOrd="0" presId="urn:microsoft.com/office/officeart/2005/8/layout/bProcess3"/>
    <dgm:cxn modelId="{A5D12961-FD96-4C5B-AD76-DB6C8CD77C9E}" srcId="{206B4C12-B997-49FE-B825-7477980721B8}" destId="{39F75AAA-1C4A-4FF2-8FD9-FF940C5E6F5C}" srcOrd="9" destOrd="0" parTransId="{FA6FE4DB-1C60-4E3E-BD6B-C33CADACFE7B}" sibTransId="{B34D2B76-79FF-4401-B108-4E17F7C66472}"/>
    <dgm:cxn modelId="{3373DE44-AD7C-4162-84F2-68869DF3D541}" type="presOf" srcId="{5FE25672-368C-4685-AD55-C786FFD71C4C}" destId="{FBD5161B-4E41-4832-98B4-64DF44D57836}" srcOrd="0" destOrd="0" presId="urn:microsoft.com/office/officeart/2005/8/layout/bProcess3"/>
    <dgm:cxn modelId="{83FF184A-56EF-460F-9D35-0F3F1354DBD8}" srcId="{206B4C12-B997-49FE-B825-7477980721B8}" destId="{1644ED05-3346-4112-AC63-25E9C6A4AC5F}" srcOrd="3" destOrd="0" parTransId="{38F84407-DC9C-4925-8F6A-2E262D13C417}" sibTransId="{7E3538EC-A6A9-4C79-993E-0DF65B4827DE}"/>
    <dgm:cxn modelId="{D996CF4A-107E-4293-885C-8752D2CC0225}" srcId="{206B4C12-B997-49FE-B825-7477980721B8}" destId="{67D0363E-D9F3-49DC-9F25-588396A9A4A8}" srcOrd="1" destOrd="0" parTransId="{786F1F42-316D-4651-845D-2335E36FEE70}" sibTransId="{1B704A51-DCB7-45BD-8907-283721176D22}"/>
    <dgm:cxn modelId="{72E9706F-173C-4481-98D8-5004343DB479}" srcId="{206B4C12-B997-49FE-B825-7477980721B8}" destId="{C88E9E2B-3EC1-4C81-AF78-23C19DE59FFA}" srcOrd="6" destOrd="0" parTransId="{6AEFF601-9A24-449B-82F1-24AC46552A2F}" sibTransId="{3729BDFC-31F7-4E00-A843-2F194CCC6A3C}"/>
    <dgm:cxn modelId="{16C4A373-2185-4A40-917E-430767C07316}" type="presOf" srcId="{53F17CB5-DF5D-4173-AF12-8A4757E5FDC6}" destId="{C00E15AD-8DD4-4EE1-8C4B-3B30B51EEC00}" srcOrd="1" destOrd="0" presId="urn:microsoft.com/office/officeart/2005/8/layout/bProcess3"/>
    <dgm:cxn modelId="{CED5EA53-5293-4DE7-BE7C-FBC8A26B2764}" type="presOf" srcId="{3729BDFC-31F7-4E00-A843-2F194CCC6A3C}" destId="{882FF473-EA30-49B9-84BA-886E4CE47DEB}" srcOrd="0" destOrd="0" presId="urn:microsoft.com/office/officeart/2005/8/layout/bProcess3"/>
    <dgm:cxn modelId="{8101CB78-270D-43AA-9F16-8B100A062F82}" type="presOf" srcId="{7E3538EC-A6A9-4C79-993E-0DF65B4827DE}" destId="{3AEBB2F7-AD89-4625-AE0A-FD066F96F758}" srcOrd="1" destOrd="0" presId="urn:microsoft.com/office/officeart/2005/8/layout/bProcess3"/>
    <dgm:cxn modelId="{0435F07C-EF65-4BA6-ACD1-2C9041D9456F}" srcId="{206B4C12-B997-49FE-B825-7477980721B8}" destId="{6A392CD0-1D18-4597-B425-3735F6604E4E}" srcOrd="7" destOrd="0" parTransId="{BE0D1F75-428C-4D55-BDF1-C81970371F91}" sibTransId="{8840A274-5964-4D66-8C5E-F72998D796AC}"/>
    <dgm:cxn modelId="{536B887E-BD79-44F5-BB69-1AB7A4F3B60A}" type="presOf" srcId="{EB92E100-DB6F-48A9-91DC-CCD8D71A6E4E}" destId="{6B709DA3-AD8F-47D5-BB3E-F68E3CC7BF06}" srcOrd="0" destOrd="0" presId="urn:microsoft.com/office/officeart/2005/8/layout/bProcess3"/>
    <dgm:cxn modelId="{7165708A-CAEF-44DC-89F5-D0CCDA7C7DEF}" srcId="{206B4C12-B997-49FE-B825-7477980721B8}" destId="{D938A2BB-049A-4F6E-809A-0D53E8F8CC21}" srcOrd="2" destOrd="0" parTransId="{E66AA401-6F24-47FE-B97C-53AFA924307C}" sibTransId="{B904FBB9-A3C1-479B-A7AF-DB9727DDCAD3}"/>
    <dgm:cxn modelId="{820C538A-7056-4127-A986-16B60CF35EAD}" type="presOf" srcId="{3729BDFC-31F7-4E00-A843-2F194CCC6A3C}" destId="{A6817DD1-0E28-4AD2-B0A5-BFC2D777B87E}" srcOrd="1" destOrd="0" presId="urn:microsoft.com/office/officeart/2005/8/layout/bProcess3"/>
    <dgm:cxn modelId="{9F916A8F-30EB-40B3-B5E5-AA87B97D31D6}" srcId="{206B4C12-B997-49FE-B825-7477980721B8}" destId="{AC3AF3FA-4621-439D-8AA8-1B371DF58F98}" srcOrd="8" destOrd="0" parTransId="{BB191EF5-D256-4C14-A8C0-450151E1999C}" sibTransId="{F0F1F640-2D16-49F4-89B0-3F40D858F2FF}"/>
    <dgm:cxn modelId="{5DC79D92-4F5C-4DBE-86CB-D479F33FE2C4}" srcId="{206B4C12-B997-49FE-B825-7477980721B8}" destId="{992D4B3D-AD75-4FDC-BA7F-D316D76F1A3E}" srcOrd="4" destOrd="0" parTransId="{AD2CE5C8-4D60-457B-B000-1DFD35BCB65B}" sibTransId="{B7A5EFD0-E486-4569-B785-8C910F674856}"/>
    <dgm:cxn modelId="{F5F6F994-B32A-4939-B406-437CB89E3704}" type="presOf" srcId="{B904FBB9-A3C1-479B-A7AF-DB9727DDCAD3}" destId="{76A7B76A-0384-4BE4-B4AD-AF9680654E27}" srcOrd="0" destOrd="0" presId="urn:microsoft.com/office/officeart/2005/8/layout/bProcess3"/>
    <dgm:cxn modelId="{6585CE95-59D4-49AA-9878-8FF300524AD1}" type="presOf" srcId="{8840A274-5964-4D66-8C5E-F72998D796AC}" destId="{1C35376E-FA30-41BE-B592-596C796BF98E}" srcOrd="0" destOrd="0" presId="urn:microsoft.com/office/officeart/2005/8/layout/bProcess3"/>
    <dgm:cxn modelId="{74ADD2AC-D6D9-4D5F-92B7-71391380CBB3}" type="presOf" srcId="{7E3538EC-A6A9-4C79-993E-0DF65B4827DE}" destId="{2C672894-1D28-45D7-B0B7-9598B5CD8BF4}" srcOrd="0" destOrd="0" presId="urn:microsoft.com/office/officeart/2005/8/layout/bProcess3"/>
    <dgm:cxn modelId="{930BECAC-9E90-4459-BB4C-26E742670DD1}" srcId="{206B4C12-B997-49FE-B825-7477980721B8}" destId="{5FE25672-368C-4685-AD55-C786FFD71C4C}" srcOrd="5" destOrd="0" parTransId="{0758EF08-3574-4997-B9A3-2C2F55773453}" sibTransId="{EB92E100-DB6F-48A9-91DC-CCD8D71A6E4E}"/>
    <dgm:cxn modelId="{09A0CBB7-3712-46CF-B6D5-5AB233FD1DB2}" type="presOf" srcId="{6A392CD0-1D18-4597-B425-3735F6604E4E}" destId="{D427A636-C379-48F9-A006-5C7B0A73843B}" srcOrd="0" destOrd="0" presId="urn:microsoft.com/office/officeart/2005/8/layout/bProcess3"/>
    <dgm:cxn modelId="{D34947BD-A50E-4724-A4FE-5090A4A056B8}" srcId="{206B4C12-B997-49FE-B825-7477980721B8}" destId="{825549EC-F0E8-491B-A28D-849E85C95356}" srcOrd="0" destOrd="0" parTransId="{AC308F62-2308-4DF7-97B4-14C11149EFEE}" sibTransId="{53F17CB5-DF5D-4173-AF12-8A4757E5FDC6}"/>
    <dgm:cxn modelId="{1ABC96BF-DF48-41A7-9349-9CFE7B46B7A7}" type="presOf" srcId="{39F75AAA-1C4A-4FF2-8FD9-FF940C5E6F5C}" destId="{9A8C86C0-5EAD-45A8-93DC-88C642ADDBF0}" srcOrd="0" destOrd="0" presId="urn:microsoft.com/office/officeart/2005/8/layout/bProcess3"/>
    <dgm:cxn modelId="{05EEAFC7-9D80-4284-B5B0-0EBA2470E46C}" type="presOf" srcId="{1B704A51-DCB7-45BD-8907-283721176D22}" destId="{A7284D04-CEF1-44A7-84DB-2CA0D3CA7802}" srcOrd="1" destOrd="0" presId="urn:microsoft.com/office/officeart/2005/8/layout/bProcess3"/>
    <dgm:cxn modelId="{CAB7BDCE-D041-4F68-A1DD-F707273FBA46}" type="presOf" srcId="{1644ED05-3346-4112-AC63-25E9C6A4AC5F}" destId="{464FAF48-7645-4D60-B0D3-F025E6A6FE3C}" srcOrd="0" destOrd="0" presId="urn:microsoft.com/office/officeart/2005/8/layout/bProcess3"/>
    <dgm:cxn modelId="{0CBF4CD7-EFA6-4802-8CA1-7A875E3CCBAB}" type="presOf" srcId="{67D0363E-D9F3-49DC-9F25-588396A9A4A8}" destId="{B55F15B6-1606-4A02-A16D-A73CEBF01E25}" srcOrd="0" destOrd="0" presId="urn:microsoft.com/office/officeart/2005/8/layout/bProcess3"/>
    <dgm:cxn modelId="{8A72E5E5-F566-4D4F-A705-EE114CAD38F9}" type="presOf" srcId="{992D4B3D-AD75-4FDC-BA7F-D316D76F1A3E}" destId="{1109B1EB-910C-47E6-AFEA-99AA49D7BFCD}" srcOrd="0" destOrd="0" presId="urn:microsoft.com/office/officeart/2005/8/layout/bProcess3"/>
    <dgm:cxn modelId="{C389C8E6-C83A-4320-A86D-23D2CDBF052E}" type="presOf" srcId="{1B704A51-DCB7-45BD-8907-283721176D22}" destId="{90B6E2B7-E11D-4E58-99DD-FA055FBB266F}" srcOrd="0" destOrd="0" presId="urn:microsoft.com/office/officeart/2005/8/layout/bProcess3"/>
    <dgm:cxn modelId="{064824E9-EEB7-467D-BE00-2C8C90A84FC5}" type="presOf" srcId="{AC3AF3FA-4621-439D-8AA8-1B371DF58F98}" destId="{C76296CB-541E-48E8-8D8D-F5BD6F9E2BE7}" srcOrd="0" destOrd="0" presId="urn:microsoft.com/office/officeart/2005/8/layout/bProcess3"/>
    <dgm:cxn modelId="{73EC57ED-3C06-47AC-8791-0CD1C9FAF665}" type="presOf" srcId="{C88E9E2B-3EC1-4C81-AF78-23C19DE59FFA}" destId="{5EDA89B6-B758-49FD-A36A-D18270E102F3}" srcOrd="0" destOrd="0" presId="urn:microsoft.com/office/officeart/2005/8/layout/bProcess3"/>
    <dgm:cxn modelId="{51F09909-C2EE-49FE-B6B9-FCDFC8F72C61}" type="presParOf" srcId="{8829E325-A65A-4D8D-8928-272873E3E788}" destId="{8DC2E6F3-6031-41A0-9703-0A9911485096}" srcOrd="0" destOrd="0" presId="urn:microsoft.com/office/officeart/2005/8/layout/bProcess3"/>
    <dgm:cxn modelId="{14515109-B233-49A6-9A90-38B6C8EB5793}" type="presParOf" srcId="{8829E325-A65A-4D8D-8928-272873E3E788}" destId="{57EB2288-FDE7-4141-8A03-7EB4D613A976}" srcOrd="1" destOrd="0" presId="urn:microsoft.com/office/officeart/2005/8/layout/bProcess3"/>
    <dgm:cxn modelId="{93B6EE4B-3B82-46C3-BE3A-90EC583C7741}" type="presParOf" srcId="{57EB2288-FDE7-4141-8A03-7EB4D613A976}" destId="{C00E15AD-8DD4-4EE1-8C4B-3B30B51EEC00}" srcOrd="0" destOrd="0" presId="urn:microsoft.com/office/officeart/2005/8/layout/bProcess3"/>
    <dgm:cxn modelId="{B402FA4B-3538-43FD-9D97-2FDF84EF9502}" type="presParOf" srcId="{8829E325-A65A-4D8D-8928-272873E3E788}" destId="{B55F15B6-1606-4A02-A16D-A73CEBF01E25}" srcOrd="2" destOrd="0" presId="urn:microsoft.com/office/officeart/2005/8/layout/bProcess3"/>
    <dgm:cxn modelId="{EF4D5F7C-9B27-4998-89C0-E48A9589E308}" type="presParOf" srcId="{8829E325-A65A-4D8D-8928-272873E3E788}" destId="{90B6E2B7-E11D-4E58-99DD-FA055FBB266F}" srcOrd="3" destOrd="0" presId="urn:microsoft.com/office/officeart/2005/8/layout/bProcess3"/>
    <dgm:cxn modelId="{69EFCCB6-B2C9-49B8-94B7-AAD4F61CE8D7}" type="presParOf" srcId="{90B6E2B7-E11D-4E58-99DD-FA055FBB266F}" destId="{A7284D04-CEF1-44A7-84DB-2CA0D3CA7802}" srcOrd="0" destOrd="0" presId="urn:microsoft.com/office/officeart/2005/8/layout/bProcess3"/>
    <dgm:cxn modelId="{E3C92408-D381-4B92-AD64-88761E542C85}" type="presParOf" srcId="{8829E325-A65A-4D8D-8928-272873E3E788}" destId="{A64AC625-A828-44D8-A429-3A6AF75F9776}" srcOrd="4" destOrd="0" presId="urn:microsoft.com/office/officeart/2005/8/layout/bProcess3"/>
    <dgm:cxn modelId="{B826316A-7D84-49F7-B37B-F387DA92BAD3}" type="presParOf" srcId="{8829E325-A65A-4D8D-8928-272873E3E788}" destId="{76A7B76A-0384-4BE4-B4AD-AF9680654E27}" srcOrd="5" destOrd="0" presId="urn:microsoft.com/office/officeart/2005/8/layout/bProcess3"/>
    <dgm:cxn modelId="{D8DB10FC-056A-412A-AF78-75749F358496}" type="presParOf" srcId="{76A7B76A-0384-4BE4-B4AD-AF9680654E27}" destId="{5509F4E1-E292-42F0-A842-C3CFCA65FB22}" srcOrd="0" destOrd="0" presId="urn:microsoft.com/office/officeart/2005/8/layout/bProcess3"/>
    <dgm:cxn modelId="{24B5F269-738D-433A-AC67-BEB774140012}" type="presParOf" srcId="{8829E325-A65A-4D8D-8928-272873E3E788}" destId="{464FAF48-7645-4D60-B0D3-F025E6A6FE3C}" srcOrd="6" destOrd="0" presId="urn:microsoft.com/office/officeart/2005/8/layout/bProcess3"/>
    <dgm:cxn modelId="{613192FF-082A-4D1A-8A87-9E20B3739665}" type="presParOf" srcId="{8829E325-A65A-4D8D-8928-272873E3E788}" destId="{2C672894-1D28-45D7-B0B7-9598B5CD8BF4}" srcOrd="7" destOrd="0" presId="urn:microsoft.com/office/officeart/2005/8/layout/bProcess3"/>
    <dgm:cxn modelId="{80A15027-B835-44B2-9635-8589EBF483EB}" type="presParOf" srcId="{2C672894-1D28-45D7-B0B7-9598B5CD8BF4}" destId="{3AEBB2F7-AD89-4625-AE0A-FD066F96F758}" srcOrd="0" destOrd="0" presId="urn:microsoft.com/office/officeart/2005/8/layout/bProcess3"/>
    <dgm:cxn modelId="{BEE6E988-A59D-4B85-A87C-DA05A6969A61}" type="presParOf" srcId="{8829E325-A65A-4D8D-8928-272873E3E788}" destId="{1109B1EB-910C-47E6-AFEA-99AA49D7BFCD}" srcOrd="8" destOrd="0" presId="urn:microsoft.com/office/officeart/2005/8/layout/bProcess3"/>
    <dgm:cxn modelId="{839A595B-DB35-41D9-8C25-590F9629AD00}" type="presParOf" srcId="{8829E325-A65A-4D8D-8928-272873E3E788}" destId="{EBD34849-39B6-4237-A040-8A453D0B4925}" srcOrd="9" destOrd="0" presId="urn:microsoft.com/office/officeart/2005/8/layout/bProcess3"/>
    <dgm:cxn modelId="{96A8E74A-6024-433C-BCAC-024BE28B8191}" type="presParOf" srcId="{EBD34849-39B6-4237-A040-8A453D0B4925}" destId="{691A4693-D4D3-4023-8451-937D6FC62E75}" srcOrd="0" destOrd="0" presId="urn:microsoft.com/office/officeart/2005/8/layout/bProcess3"/>
    <dgm:cxn modelId="{DADA6837-0268-4265-9D0F-7943630A9A0C}" type="presParOf" srcId="{8829E325-A65A-4D8D-8928-272873E3E788}" destId="{FBD5161B-4E41-4832-98B4-64DF44D57836}" srcOrd="10" destOrd="0" presId="urn:microsoft.com/office/officeart/2005/8/layout/bProcess3"/>
    <dgm:cxn modelId="{71ABCB89-A321-41A5-9E5C-E158D12A9A84}" type="presParOf" srcId="{8829E325-A65A-4D8D-8928-272873E3E788}" destId="{6B709DA3-AD8F-47D5-BB3E-F68E3CC7BF06}" srcOrd="11" destOrd="0" presId="urn:microsoft.com/office/officeart/2005/8/layout/bProcess3"/>
    <dgm:cxn modelId="{301079BB-9AFE-423F-9FAA-FF948D5F5775}" type="presParOf" srcId="{6B709DA3-AD8F-47D5-BB3E-F68E3CC7BF06}" destId="{EF19565E-4534-4FDE-9676-B7EE573A4640}" srcOrd="0" destOrd="0" presId="urn:microsoft.com/office/officeart/2005/8/layout/bProcess3"/>
    <dgm:cxn modelId="{F0F95491-C2AA-44A0-9E76-0E66D15B1C03}" type="presParOf" srcId="{8829E325-A65A-4D8D-8928-272873E3E788}" destId="{5EDA89B6-B758-49FD-A36A-D18270E102F3}" srcOrd="12" destOrd="0" presId="urn:microsoft.com/office/officeart/2005/8/layout/bProcess3"/>
    <dgm:cxn modelId="{FEABE1AA-A4C1-4E7E-8C6C-EA2D6076BA31}" type="presParOf" srcId="{8829E325-A65A-4D8D-8928-272873E3E788}" destId="{882FF473-EA30-49B9-84BA-886E4CE47DEB}" srcOrd="13" destOrd="0" presId="urn:microsoft.com/office/officeart/2005/8/layout/bProcess3"/>
    <dgm:cxn modelId="{C1A8B94E-FC06-4A23-B5D8-0C4D9D17CE36}" type="presParOf" srcId="{882FF473-EA30-49B9-84BA-886E4CE47DEB}" destId="{A6817DD1-0E28-4AD2-B0A5-BFC2D777B87E}" srcOrd="0" destOrd="0" presId="urn:microsoft.com/office/officeart/2005/8/layout/bProcess3"/>
    <dgm:cxn modelId="{B3A3EDF5-E334-4A3D-A2D0-D670C09E50CD}" type="presParOf" srcId="{8829E325-A65A-4D8D-8928-272873E3E788}" destId="{D427A636-C379-48F9-A006-5C7B0A73843B}" srcOrd="14" destOrd="0" presId="urn:microsoft.com/office/officeart/2005/8/layout/bProcess3"/>
    <dgm:cxn modelId="{561411CC-E38D-4AE2-83BE-2CEA2C7826E1}" type="presParOf" srcId="{8829E325-A65A-4D8D-8928-272873E3E788}" destId="{1C35376E-FA30-41BE-B592-596C796BF98E}" srcOrd="15" destOrd="0" presId="urn:microsoft.com/office/officeart/2005/8/layout/bProcess3"/>
    <dgm:cxn modelId="{01100F8B-CB02-4A73-9E8E-A37837DBD0C6}" type="presParOf" srcId="{1C35376E-FA30-41BE-B592-596C796BF98E}" destId="{6BAA05DE-319D-47AA-A4AD-AC440566E81E}" srcOrd="0" destOrd="0" presId="urn:microsoft.com/office/officeart/2005/8/layout/bProcess3"/>
    <dgm:cxn modelId="{E67A3099-5CFB-4947-A5AA-A7A55A522E3A}" type="presParOf" srcId="{8829E325-A65A-4D8D-8928-272873E3E788}" destId="{C76296CB-541E-48E8-8D8D-F5BD6F9E2BE7}" srcOrd="16" destOrd="0" presId="urn:microsoft.com/office/officeart/2005/8/layout/bProcess3"/>
    <dgm:cxn modelId="{5D7CB6EA-E9E5-4A11-AF86-50DB9E67CC9F}" type="presParOf" srcId="{8829E325-A65A-4D8D-8928-272873E3E788}" destId="{E28EED43-4B6C-4DBB-81E3-9F78B4A1CFE7}" srcOrd="17" destOrd="0" presId="urn:microsoft.com/office/officeart/2005/8/layout/bProcess3"/>
    <dgm:cxn modelId="{A42A2C22-6C71-41D6-8662-49DC72DAA8FA}" type="presParOf" srcId="{E28EED43-4B6C-4DBB-81E3-9F78B4A1CFE7}" destId="{60C7A4C8-F4D6-4125-992E-E6A79F4E2444}" srcOrd="0" destOrd="0" presId="urn:microsoft.com/office/officeart/2005/8/layout/bProcess3"/>
    <dgm:cxn modelId="{54795E10-60E2-4285-BDFB-9506054611F2}" type="presParOf" srcId="{8829E325-A65A-4D8D-8928-272873E3E788}" destId="{9A8C86C0-5EAD-45A8-93DC-88C642ADDBF0}" srcOrd="18"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B2288-FDE7-4141-8A03-7EB4D613A976}">
      <dsp:nvSpPr>
        <dsp:cNvPr id="0" name=""/>
        <dsp:cNvSpPr/>
      </dsp:nvSpPr>
      <dsp:spPr>
        <a:xfrm>
          <a:off x="2718716" y="738072"/>
          <a:ext cx="569361" cy="91440"/>
        </a:xfrm>
        <a:custGeom>
          <a:avLst/>
          <a:gdLst/>
          <a:ahLst/>
          <a:cxnLst/>
          <a:rect l="0" t="0" r="0" b="0"/>
          <a:pathLst>
            <a:path>
              <a:moveTo>
                <a:pt x="0" y="45720"/>
              </a:moveTo>
              <a:lnTo>
                <a:pt x="569361" y="45720"/>
              </a:lnTo>
            </a:path>
          </a:pathLst>
        </a:custGeom>
        <a:noFill/>
        <a:ln w="28575" cap="flat" cmpd="sng" algn="ctr">
          <a:solidFill>
            <a:srgbClr val="567DC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2988398" y="780792"/>
        <a:ext cx="29998" cy="5999"/>
      </dsp:txXfrm>
    </dsp:sp>
    <dsp:sp modelId="{8DC2E6F3-6031-41A0-9703-0A9911485096}">
      <dsp:nvSpPr>
        <dsp:cNvPr id="0" name=""/>
        <dsp:cNvSpPr/>
      </dsp:nvSpPr>
      <dsp:spPr>
        <a:xfrm>
          <a:off x="111990" y="1234"/>
          <a:ext cx="2608526" cy="1565115"/>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Identification</a:t>
          </a:r>
          <a:endParaRPr lang="fr-FR" sz="2000" kern="1200" dirty="0"/>
        </a:p>
      </dsp:txBody>
      <dsp:txXfrm>
        <a:off x="111990" y="1234"/>
        <a:ext cx="2608526" cy="1565115"/>
      </dsp:txXfrm>
    </dsp:sp>
    <dsp:sp modelId="{90B6E2B7-E11D-4E58-99DD-FA055FBB266F}">
      <dsp:nvSpPr>
        <dsp:cNvPr id="0" name=""/>
        <dsp:cNvSpPr/>
      </dsp:nvSpPr>
      <dsp:spPr>
        <a:xfrm>
          <a:off x="5927203" y="738072"/>
          <a:ext cx="569361" cy="91440"/>
        </a:xfrm>
        <a:custGeom>
          <a:avLst/>
          <a:gdLst/>
          <a:ahLst/>
          <a:cxnLst/>
          <a:rect l="0" t="0" r="0" b="0"/>
          <a:pathLst>
            <a:path>
              <a:moveTo>
                <a:pt x="0" y="45720"/>
              </a:moveTo>
              <a:lnTo>
                <a:pt x="569361" y="45720"/>
              </a:lnTo>
            </a:path>
          </a:pathLst>
        </a:custGeom>
        <a:noFill/>
        <a:ln w="28575" cap="flat" cmpd="sng" algn="ctr">
          <a:solidFill>
            <a:srgbClr val="5F82C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6196885" y="780792"/>
        <a:ext cx="29998" cy="5999"/>
      </dsp:txXfrm>
    </dsp:sp>
    <dsp:sp modelId="{B55F15B6-1606-4A02-A16D-A73CEBF01E25}">
      <dsp:nvSpPr>
        <dsp:cNvPr id="0" name=""/>
        <dsp:cNvSpPr/>
      </dsp:nvSpPr>
      <dsp:spPr>
        <a:xfrm>
          <a:off x="3320477" y="1234"/>
          <a:ext cx="2608526" cy="1565115"/>
        </a:xfrm>
        <a:prstGeom prst="rect">
          <a:avLst/>
        </a:prstGeom>
        <a:solidFill>
          <a:schemeClr val="accent1">
            <a:alpha val="90000"/>
            <a:hueOff val="0"/>
            <a:satOff val="0"/>
            <a:lumOff val="0"/>
            <a:alphaOff val="-444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Sélectionner</a:t>
          </a:r>
        </a:p>
        <a:p>
          <a:pPr marL="0" lvl="0" indent="0" algn="ctr" defTabSz="889000">
            <a:lnSpc>
              <a:spcPct val="90000"/>
            </a:lnSpc>
            <a:spcBef>
              <a:spcPct val="0"/>
            </a:spcBef>
            <a:spcAft>
              <a:spcPct val="35000"/>
            </a:spcAft>
            <a:buNone/>
          </a:pPr>
          <a:r>
            <a:rPr lang="fr-FR" sz="2000" b="1" i="1" kern="1200" dirty="0"/>
            <a:t>« Saisir une nouvelle demande de paiement »</a:t>
          </a:r>
          <a:endParaRPr lang="fr-FR" sz="2000" kern="1200" dirty="0"/>
        </a:p>
      </dsp:txBody>
      <dsp:txXfrm>
        <a:off x="3320477" y="1234"/>
        <a:ext cx="2608526" cy="1565115"/>
      </dsp:txXfrm>
    </dsp:sp>
    <dsp:sp modelId="{76A7B76A-0384-4BE4-B4AD-AF9680654E27}">
      <dsp:nvSpPr>
        <dsp:cNvPr id="0" name=""/>
        <dsp:cNvSpPr/>
      </dsp:nvSpPr>
      <dsp:spPr>
        <a:xfrm>
          <a:off x="9135691" y="738072"/>
          <a:ext cx="569361" cy="91440"/>
        </a:xfrm>
        <a:custGeom>
          <a:avLst/>
          <a:gdLst/>
          <a:ahLst/>
          <a:cxnLst/>
          <a:rect l="0" t="0" r="0" b="0"/>
          <a:pathLst>
            <a:path>
              <a:moveTo>
                <a:pt x="0" y="45720"/>
              </a:moveTo>
              <a:lnTo>
                <a:pt x="569361" y="45720"/>
              </a:lnTo>
            </a:path>
          </a:pathLst>
        </a:custGeom>
        <a:noFill/>
        <a:ln w="28575" cap="flat" cmpd="sng" algn="ctr">
          <a:solidFill>
            <a:srgbClr val="6688C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9405372" y="780792"/>
        <a:ext cx="29998" cy="5999"/>
      </dsp:txXfrm>
    </dsp:sp>
    <dsp:sp modelId="{A64AC625-A828-44D8-A429-3A6AF75F9776}">
      <dsp:nvSpPr>
        <dsp:cNvPr id="0" name=""/>
        <dsp:cNvSpPr/>
      </dsp:nvSpPr>
      <dsp:spPr>
        <a:xfrm>
          <a:off x="6528964" y="1234"/>
          <a:ext cx="2608526" cy="1565115"/>
        </a:xfrm>
        <a:prstGeom prst="rect">
          <a:avLst/>
        </a:prstGeom>
        <a:solidFill>
          <a:schemeClr val="accent1">
            <a:alpha val="90000"/>
            <a:hueOff val="0"/>
            <a:satOff val="0"/>
            <a:lumOff val="0"/>
            <a:alphaOff val="-888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Sélection du projet concerné </a:t>
          </a:r>
        </a:p>
        <a:p>
          <a:pPr marL="0" lvl="0" indent="0" algn="ctr" defTabSz="889000">
            <a:lnSpc>
              <a:spcPct val="90000"/>
            </a:lnSpc>
            <a:spcBef>
              <a:spcPct val="0"/>
            </a:spcBef>
            <a:spcAft>
              <a:spcPct val="35000"/>
            </a:spcAft>
            <a:buNone/>
          </a:pPr>
          <a:r>
            <a:rPr lang="fr-FR" sz="1400" b="1" i="1" kern="1200" dirty="0"/>
            <a:t>(N° REUXXX)</a:t>
          </a:r>
          <a:endParaRPr lang="fr-FR" sz="1400" kern="1200" dirty="0"/>
        </a:p>
      </dsp:txBody>
      <dsp:txXfrm>
        <a:off x="6528964" y="1234"/>
        <a:ext cx="2608526" cy="1565115"/>
      </dsp:txXfrm>
    </dsp:sp>
    <dsp:sp modelId="{2C672894-1D28-45D7-B0B7-9598B5CD8BF4}">
      <dsp:nvSpPr>
        <dsp:cNvPr id="0" name=""/>
        <dsp:cNvSpPr/>
      </dsp:nvSpPr>
      <dsp:spPr>
        <a:xfrm>
          <a:off x="12344178" y="738072"/>
          <a:ext cx="569361" cy="91440"/>
        </a:xfrm>
        <a:custGeom>
          <a:avLst/>
          <a:gdLst/>
          <a:ahLst/>
          <a:cxnLst/>
          <a:rect l="0" t="0" r="0" b="0"/>
          <a:pathLst>
            <a:path>
              <a:moveTo>
                <a:pt x="0" y="45720"/>
              </a:moveTo>
              <a:lnTo>
                <a:pt x="569361" y="45720"/>
              </a:lnTo>
            </a:path>
          </a:pathLst>
        </a:custGeom>
        <a:noFill/>
        <a:ln w="28575" cap="flat" cmpd="sng" algn="ctr">
          <a:solidFill>
            <a:srgbClr val="6E8DC8"/>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12613859" y="780792"/>
        <a:ext cx="29998" cy="5999"/>
      </dsp:txXfrm>
    </dsp:sp>
    <dsp:sp modelId="{464FAF48-7645-4D60-B0D3-F025E6A6FE3C}">
      <dsp:nvSpPr>
        <dsp:cNvPr id="0" name=""/>
        <dsp:cNvSpPr/>
      </dsp:nvSpPr>
      <dsp:spPr>
        <a:xfrm>
          <a:off x="9737452" y="1234"/>
          <a:ext cx="2608526" cy="1565115"/>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Formulaire partie 1: Demande</a:t>
          </a:r>
          <a:endParaRPr lang="fr-FR" sz="2000" kern="1200" dirty="0"/>
        </a:p>
      </dsp:txBody>
      <dsp:txXfrm>
        <a:off x="9737452" y="1234"/>
        <a:ext cx="2608526" cy="1565115"/>
      </dsp:txXfrm>
    </dsp:sp>
    <dsp:sp modelId="{EBD34849-39B6-4237-A040-8A453D0B4925}">
      <dsp:nvSpPr>
        <dsp:cNvPr id="0" name=""/>
        <dsp:cNvSpPr/>
      </dsp:nvSpPr>
      <dsp:spPr>
        <a:xfrm>
          <a:off x="1416253" y="1564550"/>
          <a:ext cx="12833948" cy="569361"/>
        </a:xfrm>
        <a:custGeom>
          <a:avLst/>
          <a:gdLst/>
          <a:ahLst/>
          <a:cxnLst/>
          <a:rect l="0" t="0" r="0" b="0"/>
          <a:pathLst>
            <a:path>
              <a:moveTo>
                <a:pt x="12833948" y="0"/>
              </a:moveTo>
              <a:lnTo>
                <a:pt x="12833948" y="301780"/>
              </a:lnTo>
              <a:lnTo>
                <a:pt x="0" y="301780"/>
              </a:lnTo>
              <a:lnTo>
                <a:pt x="0" y="569361"/>
              </a:lnTo>
            </a:path>
          </a:pathLst>
        </a:custGeom>
        <a:noFill/>
        <a:ln w="28575" cap="flat" cmpd="sng" algn="ctr">
          <a:solidFill>
            <a:srgbClr val="7792C9"/>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7512028" y="1846231"/>
        <a:ext cx="642398" cy="5999"/>
      </dsp:txXfrm>
    </dsp:sp>
    <dsp:sp modelId="{1109B1EB-910C-47E6-AFEA-99AA49D7BFCD}">
      <dsp:nvSpPr>
        <dsp:cNvPr id="0" name=""/>
        <dsp:cNvSpPr/>
      </dsp:nvSpPr>
      <dsp:spPr>
        <a:xfrm>
          <a:off x="12945939" y="1234"/>
          <a:ext cx="2608526" cy="1565115"/>
        </a:xfrm>
        <a:prstGeom prst="rect">
          <a:avLst/>
        </a:prstGeom>
        <a:solidFill>
          <a:schemeClr val="accent1">
            <a:alpha val="90000"/>
            <a:hueOff val="0"/>
            <a:satOff val="0"/>
            <a:lumOff val="0"/>
            <a:alphaOff val="-1777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Formulaire partie  2: Informations générales </a:t>
          </a:r>
          <a:endParaRPr lang="fr-FR" sz="2000" kern="1200" dirty="0"/>
        </a:p>
      </dsp:txBody>
      <dsp:txXfrm>
        <a:off x="12945939" y="1234"/>
        <a:ext cx="2608526" cy="1565115"/>
      </dsp:txXfrm>
    </dsp:sp>
    <dsp:sp modelId="{6B709DA3-AD8F-47D5-BB3E-F68E3CC7BF06}">
      <dsp:nvSpPr>
        <dsp:cNvPr id="0" name=""/>
        <dsp:cNvSpPr/>
      </dsp:nvSpPr>
      <dsp:spPr>
        <a:xfrm>
          <a:off x="2718716" y="2903149"/>
          <a:ext cx="569361" cy="91440"/>
        </a:xfrm>
        <a:custGeom>
          <a:avLst/>
          <a:gdLst/>
          <a:ahLst/>
          <a:cxnLst/>
          <a:rect l="0" t="0" r="0" b="0"/>
          <a:pathLst>
            <a:path>
              <a:moveTo>
                <a:pt x="0" y="45720"/>
              </a:moveTo>
              <a:lnTo>
                <a:pt x="569361" y="45720"/>
              </a:lnTo>
            </a:path>
          </a:pathLst>
        </a:custGeom>
        <a:noFill/>
        <a:ln w="28575" cap="flat" cmpd="sng" algn="ctr">
          <a:solidFill>
            <a:srgbClr val="7F97C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2988398" y="2945869"/>
        <a:ext cx="29998" cy="5999"/>
      </dsp:txXfrm>
    </dsp:sp>
    <dsp:sp modelId="{FBD5161B-4E41-4832-98B4-64DF44D57836}">
      <dsp:nvSpPr>
        <dsp:cNvPr id="0" name=""/>
        <dsp:cNvSpPr/>
      </dsp:nvSpPr>
      <dsp:spPr>
        <a:xfrm>
          <a:off x="111990" y="2166311"/>
          <a:ext cx="2608526" cy="1565115"/>
        </a:xfrm>
        <a:prstGeom prst="rect">
          <a:avLst/>
        </a:prstGeom>
        <a:solidFill>
          <a:schemeClr val="accent1">
            <a:alpha val="90000"/>
            <a:hueOff val="0"/>
            <a:satOff val="0"/>
            <a:lumOff val="0"/>
            <a:alphaOff val="-22222"/>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Formulaire partie 3: Dépenses réalisées</a:t>
          </a:r>
          <a:endParaRPr lang="fr-FR" sz="2000" kern="1200" dirty="0"/>
        </a:p>
      </dsp:txBody>
      <dsp:txXfrm>
        <a:off x="111990" y="2166311"/>
        <a:ext cx="2608526" cy="1565115"/>
      </dsp:txXfrm>
    </dsp:sp>
    <dsp:sp modelId="{882FF473-EA30-49B9-84BA-886E4CE47DEB}">
      <dsp:nvSpPr>
        <dsp:cNvPr id="0" name=""/>
        <dsp:cNvSpPr/>
      </dsp:nvSpPr>
      <dsp:spPr>
        <a:xfrm>
          <a:off x="5927203" y="2903149"/>
          <a:ext cx="569361" cy="91440"/>
        </a:xfrm>
        <a:custGeom>
          <a:avLst/>
          <a:gdLst/>
          <a:ahLst/>
          <a:cxnLst/>
          <a:rect l="0" t="0" r="0" b="0"/>
          <a:pathLst>
            <a:path>
              <a:moveTo>
                <a:pt x="0" y="45720"/>
              </a:moveTo>
              <a:lnTo>
                <a:pt x="569361" y="45720"/>
              </a:lnTo>
            </a:path>
          </a:pathLst>
        </a:custGeom>
        <a:noFill/>
        <a:ln w="28575" cap="flat" cmpd="sng" algn="ctr">
          <a:solidFill>
            <a:srgbClr val="889CC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6196885" y="2945869"/>
        <a:ext cx="29998" cy="5999"/>
      </dsp:txXfrm>
    </dsp:sp>
    <dsp:sp modelId="{5EDA89B6-B758-49FD-A36A-D18270E102F3}">
      <dsp:nvSpPr>
        <dsp:cNvPr id="0" name=""/>
        <dsp:cNvSpPr/>
      </dsp:nvSpPr>
      <dsp:spPr>
        <a:xfrm>
          <a:off x="3320477" y="2166311"/>
          <a:ext cx="2608526" cy="1565115"/>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Formulaire partie 4: Ressources obtenues</a:t>
          </a:r>
          <a:endParaRPr lang="fr-FR" sz="2000" kern="1200" dirty="0"/>
        </a:p>
      </dsp:txBody>
      <dsp:txXfrm>
        <a:off x="3320477" y="2166311"/>
        <a:ext cx="2608526" cy="1565115"/>
      </dsp:txXfrm>
    </dsp:sp>
    <dsp:sp modelId="{1C35376E-FA30-41BE-B592-596C796BF98E}">
      <dsp:nvSpPr>
        <dsp:cNvPr id="0" name=""/>
        <dsp:cNvSpPr/>
      </dsp:nvSpPr>
      <dsp:spPr>
        <a:xfrm>
          <a:off x="9135691" y="2903149"/>
          <a:ext cx="569361" cy="91440"/>
        </a:xfrm>
        <a:custGeom>
          <a:avLst/>
          <a:gdLst/>
          <a:ahLst/>
          <a:cxnLst/>
          <a:rect l="0" t="0" r="0" b="0"/>
          <a:pathLst>
            <a:path>
              <a:moveTo>
                <a:pt x="0" y="45720"/>
              </a:moveTo>
              <a:lnTo>
                <a:pt x="569361" y="45720"/>
              </a:lnTo>
            </a:path>
          </a:pathLst>
        </a:custGeom>
        <a:noFill/>
        <a:ln w="28575" cap="flat" cmpd="sng" algn="ctr">
          <a:solidFill>
            <a:srgbClr val="8FA1C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9405372" y="2945869"/>
        <a:ext cx="29998" cy="5999"/>
      </dsp:txXfrm>
    </dsp:sp>
    <dsp:sp modelId="{D427A636-C379-48F9-A006-5C7B0A73843B}">
      <dsp:nvSpPr>
        <dsp:cNvPr id="0" name=""/>
        <dsp:cNvSpPr/>
      </dsp:nvSpPr>
      <dsp:spPr>
        <a:xfrm>
          <a:off x="6528964" y="2166311"/>
          <a:ext cx="2608526" cy="1565115"/>
        </a:xfrm>
        <a:prstGeom prst="rect">
          <a:avLst/>
        </a:prstGeom>
        <a:solidFill>
          <a:schemeClr val="accent1">
            <a:alpha val="90000"/>
            <a:hueOff val="0"/>
            <a:satOff val="0"/>
            <a:lumOff val="0"/>
            <a:alphaOff val="-3111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Formulaire partie 5: Indicateurs et </a:t>
          </a:r>
        </a:p>
        <a:p>
          <a:pPr marL="0" lvl="0" indent="0" algn="ctr" defTabSz="889000">
            <a:lnSpc>
              <a:spcPct val="90000"/>
            </a:lnSpc>
            <a:spcBef>
              <a:spcPct val="0"/>
            </a:spcBef>
            <a:spcAft>
              <a:spcPct val="35000"/>
            </a:spcAft>
            <a:buNone/>
          </a:pPr>
          <a:r>
            <a:rPr lang="fr-FR" sz="2000" b="1" i="1" kern="1200" dirty="0"/>
            <a:t>partie 6: Bilan d’exécution</a:t>
          </a:r>
          <a:endParaRPr lang="fr-FR" sz="2000" kern="1200" dirty="0"/>
        </a:p>
      </dsp:txBody>
      <dsp:txXfrm>
        <a:off x="6528964" y="2166311"/>
        <a:ext cx="2608526" cy="1565115"/>
      </dsp:txXfrm>
    </dsp:sp>
    <dsp:sp modelId="{E28EED43-4B6C-4DBB-81E3-9F78B4A1CFE7}">
      <dsp:nvSpPr>
        <dsp:cNvPr id="0" name=""/>
        <dsp:cNvSpPr/>
      </dsp:nvSpPr>
      <dsp:spPr>
        <a:xfrm>
          <a:off x="12344178" y="2903149"/>
          <a:ext cx="569361" cy="91440"/>
        </a:xfrm>
        <a:custGeom>
          <a:avLst/>
          <a:gdLst/>
          <a:ahLst/>
          <a:cxnLst/>
          <a:rect l="0" t="0" r="0" b="0"/>
          <a:pathLst>
            <a:path>
              <a:moveTo>
                <a:pt x="0" y="45720"/>
              </a:moveTo>
              <a:lnTo>
                <a:pt x="569361" y="45720"/>
              </a:lnTo>
            </a:path>
          </a:pathLst>
        </a:custGeom>
        <a:noFill/>
        <a:ln w="28575" cap="flat" cmpd="sng" algn="ctr">
          <a:solidFill>
            <a:srgbClr val="97A6CC"/>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FR" sz="400" kern="1200"/>
        </a:p>
      </dsp:txBody>
      <dsp:txXfrm>
        <a:off x="12613859" y="2945869"/>
        <a:ext cx="29998" cy="5999"/>
      </dsp:txXfrm>
    </dsp:sp>
    <dsp:sp modelId="{C76296CB-541E-48E8-8D8D-F5BD6F9E2BE7}">
      <dsp:nvSpPr>
        <dsp:cNvPr id="0" name=""/>
        <dsp:cNvSpPr/>
      </dsp:nvSpPr>
      <dsp:spPr>
        <a:xfrm>
          <a:off x="9737452" y="2166311"/>
          <a:ext cx="2608526" cy="1565115"/>
        </a:xfrm>
        <a:prstGeom prst="rect">
          <a:avLst/>
        </a:prstGeom>
        <a:solidFill>
          <a:schemeClr val="accent1">
            <a:alpha val="90000"/>
            <a:hueOff val="0"/>
            <a:satOff val="0"/>
            <a:lumOff val="0"/>
            <a:alphaOff val="-3555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t>Formulaire partie 7: Autres pièces justificatives </a:t>
          </a:r>
          <a:endParaRPr lang="fr-FR" sz="2000" kern="1200" dirty="0"/>
        </a:p>
      </dsp:txBody>
      <dsp:txXfrm>
        <a:off x="9737452" y="2166311"/>
        <a:ext cx="2608526" cy="1565115"/>
      </dsp:txXfrm>
    </dsp:sp>
    <dsp:sp modelId="{9A8C86C0-5EAD-45A8-93DC-88C642ADDBF0}">
      <dsp:nvSpPr>
        <dsp:cNvPr id="0" name=""/>
        <dsp:cNvSpPr/>
      </dsp:nvSpPr>
      <dsp:spPr>
        <a:xfrm>
          <a:off x="12945939" y="2166311"/>
          <a:ext cx="2608526" cy="1565115"/>
        </a:xfrm>
        <a:prstGeom prst="rect">
          <a:avLst/>
        </a:prstGeom>
        <a:solidFill>
          <a:srgbClr val="4472C4">
            <a:alpha val="90000"/>
            <a:hueOff val="0"/>
            <a:satOff val="0"/>
            <a:lumOff val="0"/>
            <a:alphaOff val="-35556"/>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RE" sz="2000" b="1" i="1" kern="1200" dirty="0">
              <a:solidFill>
                <a:prstClr val="white"/>
              </a:solidFill>
              <a:latin typeface="Calibri" panose="020F0502020204030204"/>
              <a:ea typeface="+mn-ea"/>
              <a:cs typeface="+mn-cs"/>
            </a:rPr>
            <a:t>Envoi de la demande au service instructeur</a:t>
          </a:r>
          <a:endParaRPr lang="fr-FR" sz="2000" b="1" i="1" kern="1200" dirty="0">
            <a:solidFill>
              <a:prstClr val="white"/>
            </a:solidFill>
            <a:latin typeface="Calibri" panose="020F0502020204030204"/>
            <a:ea typeface="+mn-ea"/>
            <a:cs typeface="+mn-cs"/>
          </a:endParaRPr>
        </a:p>
      </dsp:txBody>
      <dsp:txXfrm>
        <a:off x="12945939" y="2166311"/>
        <a:ext cx="2608526" cy="15651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AD6D611-909A-471F-98EC-8E87D226FA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RE"/>
          </a:p>
        </p:txBody>
      </p:sp>
      <p:sp>
        <p:nvSpPr>
          <p:cNvPr id="3" name="Espace réservé de la date 2">
            <a:extLst>
              <a:ext uri="{FF2B5EF4-FFF2-40B4-BE49-F238E27FC236}">
                <a16:creationId xmlns:a16="http://schemas.microsoft.com/office/drawing/2014/main" id="{29C7751E-EB6E-462C-97D1-91ACF8FD9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0A687-1089-4C3D-88F8-1713D491A7E4}" type="datetimeFigureOut">
              <a:rPr lang="fr-RE" smtClean="0"/>
              <a:t>10/04/2024</a:t>
            </a:fld>
            <a:endParaRPr lang="fr-RE"/>
          </a:p>
        </p:txBody>
      </p:sp>
      <p:sp>
        <p:nvSpPr>
          <p:cNvPr id="4" name="Espace réservé du pied de page 3">
            <a:extLst>
              <a:ext uri="{FF2B5EF4-FFF2-40B4-BE49-F238E27FC236}">
                <a16:creationId xmlns:a16="http://schemas.microsoft.com/office/drawing/2014/main" id="{70AB8927-08A9-445D-9BF0-2EB2C3A72A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RE"/>
          </a:p>
        </p:txBody>
      </p:sp>
      <p:sp>
        <p:nvSpPr>
          <p:cNvPr id="5" name="Espace réservé du numéro de diapositive 4">
            <a:extLst>
              <a:ext uri="{FF2B5EF4-FFF2-40B4-BE49-F238E27FC236}">
                <a16:creationId xmlns:a16="http://schemas.microsoft.com/office/drawing/2014/main" id="{088CAD91-9792-4A5A-9D75-30FD73AD66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A301E-C4E3-42B5-8301-89617E44276F}" type="slidenum">
              <a:rPr lang="fr-RE" smtClean="0"/>
              <a:t>‹N°›</a:t>
            </a:fld>
            <a:endParaRPr lang="fr-RE"/>
          </a:p>
        </p:txBody>
      </p:sp>
    </p:spTree>
    <p:extLst>
      <p:ext uri="{BB962C8B-B14F-4D97-AF65-F5344CB8AC3E}">
        <p14:creationId xmlns:p14="http://schemas.microsoft.com/office/powerpoint/2010/main" val="983700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6733A-E53B-4E95-A928-EBDAA0422773}" type="datetimeFigureOut">
              <a:rPr lang="fr-FR" smtClean="0"/>
              <a:t>10/04/2024</a:t>
            </a:fld>
            <a:endParaRPr lang="fr-FR"/>
          </a:p>
        </p:txBody>
      </p:sp>
      <p:sp>
        <p:nvSpPr>
          <p:cNvPr id="4" name="Espace réservé de l'image des diapositives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F0D52-A85A-40C8-AF27-D7D26ADF2169}" type="slidenum">
              <a:rPr lang="fr-FR" smtClean="0"/>
              <a:t>‹N°›</a:t>
            </a:fld>
            <a:endParaRPr lang="fr-FR"/>
          </a:p>
        </p:txBody>
      </p:sp>
    </p:spTree>
    <p:extLst>
      <p:ext uri="{BB962C8B-B14F-4D97-AF65-F5344CB8AC3E}">
        <p14:creationId xmlns:p14="http://schemas.microsoft.com/office/powerpoint/2010/main" val="365606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F0D52-A85A-40C8-AF27-D7D26ADF21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9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11</a:t>
            </a:fld>
            <a:endParaRPr lang="fr-FR"/>
          </a:p>
        </p:txBody>
      </p:sp>
    </p:spTree>
    <p:extLst>
      <p:ext uri="{BB962C8B-B14F-4D97-AF65-F5344CB8AC3E}">
        <p14:creationId xmlns:p14="http://schemas.microsoft.com/office/powerpoint/2010/main" val="220171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ighlight>
                  <a:srgbClr val="FFFF00"/>
                </a:highlight>
              </a:rPr>
              <a:t>(</a:t>
            </a:r>
            <a:r>
              <a:rPr lang="fr-FR" dirty="0" err="1">
                <a:highlight>
                  <a:srgbClr val="FFFF00"/>
                </a:highlight>
              </a:rPr>
              <a:t>cf</a:t>
            </a:r>
            <a:r>
              <a:rPr lang="fr-FR" dirty="0">
                <a:highlight>
                  <a:srgbClr val="FFFF00"/>
                </a:highlight>
              </a:rPr>
              <a:t> slides suivants) </a:t>
            </a:r>
            <a:r>
              <a:rPr lang="fr-FR" dirty="0">
                <a:highlight>
                  <a:srgbClr val="FFFF00"/>
                </a:highlight>
                <a:sym typeface="Wingdings" panose="05000000000000000000" pitchFamily="2" charset="2"/>
              </a:rPr>
              <a:t> suite observation Delphine PAYET</a:t>
            </a:r>
          </a:p>
          <a:p>
            <a:r>
              <a:rPr lang="fr-FR" dirty="0">
                <a:highlight>
                  <a:srgbClr val="FFFF00"/>
                </a:highlight>
                <a:sym typeface="Wingdings" panose="05000000000000000000" pitchFamily="2" charset="2"/>
              </a:rPr>
              <a:t>DFE Ok</a:t>
            </a:r>
            <a:endParaRPr lang="fr-RE"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13</a:t>
            </a:fld>
            <a:endParaRPr lang="fr-FR"/>
          </a:p>
        </p:txBody>
      </p:sp>
    </p:spTree>
    <p:extLst>
      <p:ext uri="{BB962C8B-B14F-4D97-AF65-F5344CB8AC3E}">
        <p14:creationId xmlns:p14="http://schemas.microsoft.com/office/powerpoint/2010/main" val="95880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DFE: Pas le même format d’annexe selon la typologie des projets, et ok pour annexe </a:t>
            </a:r>
            <a:r>
              <a:rPr lang="fr-RE" dirty="0" err="1"/>
              <a:t>egalement</a:t>
            </a:r>
            <a:r>
              <a:rPr lang="fr-RE" dirty="0"/>
              <a:t>.</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14</a:t>
            </a:fld>
            <a:endParaRPr lang="fr-FR"/>
          </a:p>
        </p:txBody>
      </p:sp>
    </p:spTree>
    <p:extLst>
      <p:ext uri="{BB962C8B-B14F-4D97-AF65-F5344CB8AC3E}">
        <p14:creationId xmlns:p14="http://schemas.microsoft.com/office/powerpoint/2010/main" val="3960076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DFE et DFRI = Ok apport de précisions complémentaire. Pas d’incohérence entre slide 14 et 15. </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15</a:t>
            </a:fld>
            <a:endParaRPr lang="fr-FR"/>
          </a:p>
        </p:txBody>
      </p:sp>
    </p:spTree>
    <p:extLst>
      <p:ext uri="{BB962C8B-B14F-4D97-AF65-F5344CB8AC3E}">
        <p14:creationId xmlns:p14="http://schemas.microsoft.com/office/powerpoint/2010/main" val="400147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DFE = OK / pas d’</a:t>
            </a:r>
            <a:r>
              <a:rPr lang="fr-RE" dirty="0" err="1"/>
              <a:t>exple</a:t>
            </a:r>
            <a:r>
              <a:rPr lang="fr-RE" dirty="0"/>
              <a:t> car guide générique il n’existe pas un type de taux forfaitaire générique qui </a:t>
            </a:r>
            <a:r>
              <a:rPr lang="fr-RE" dirty="0" err="1"/>
              <a:t>engloble</a:t>
            </a:r>
            <a:r>
              <a:rPr lang="fr-RE" dirty="0"/>
              <a:t> (FEDER, FSE et </a:t>
            </a:r>
            <a:r>
              <a:rPr lang="fr-RE" dirty="0" err="1"/>
              <a:t>interreg</a:t>
            </a:r>
            <a:r>
              <a:rPr lang="fr-RE" dirty="0"/>
              <a:t>)</a:t>
            </a:r>
          </a:p>
          <a:p>
            <a:r>
              <a:rPr lang="fr-RE" dirty="0"/>
              <a:t>DFRI = pris en compte</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16</a:t>
            </a:fld>
            <a:endParaRPr lang="fr-FR"/>
          </a:p>
        </p:txBody>
      </p:sp>
    </p:spTree>
    <p:extLst>
      <p:ext uri="{BB962C8B-B14F-4D97-AF65-F5344CB8AC3E}">
        <p14:creationId xmlns:p14="http://schemas.microsoft.com/office/powerpoint/2010/main" val="13284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Ok </a:t>
            </a:r>
            <a:r>
              <a:rPr lang="fr-RE" dirty="0" err="1"/>
              <a:t>modif</a:t>
            </a:r>
            <a:r>
              <a:rPr lang="fr-RE" dirty="0"/>
              <a:t> Delphine</a:t>
            </a:r>
          </a:p>
          <a:p>
            <a:r>
              <a:rPr lang="fr-RE" dirty="0"/>
              <a:t>DFE = le sujet du </a:t>
            </a:r>
            <a:r>
              <a:rPr lang="fr-RE" dirty="0" err="1"/>
              <a:t>barême</a:t>
            </a:r>
            <a:r>
              <a:rPr lang="fr-RE" dirty="0"/>
              <a:t> est traité sur la slide d’avant. </a:t>
            </a:r>
          </a:p>
          <a:p>
            <a:r>
              <a:rPr lang="fr-RE" dirty="0" err="1"/>
              <a:t>Modif</a:t>
            </a:r>
            <a:r>
              <a:rPr lang="fr-RE" dirty="0"/>
              <a:t> Aurélie : les </a:t>
            </a:r>
            <a:r>
              <a:rPr lang="fr-RE" dirty="0" err="1"/>
              <a:t>ecrans</a:t>
            </a:r>
            <a:r>
              <a:rPr lang="fr-RE" dirty="0"/>
              <a:t> sont les même pas de slide spécifique FSE</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17</a:t>
            </a:fld>
            <a:endParaRPr lang="fr-FR"/>
          </a:p>
        </p:txBody>
      </p:sp>
    </p:spTree>
    <p:extLst>
      <p:ext uri="{BB962C8B-B14F-4D97-AF65-F5344CB8AC3E}">
        <p14:creationId xmlns:p14="http://schemas.microsoft.com/office/powerpoint/2010/main" val="293980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18</a:t>
            </a:fld>
            <a:endParaRPr lang="fr-FR"/>
          </a:p>
        </p:txBody>
      </p:sp>
    </p:spTree>
    <p:extLst>
      <p:ext uri="{BB962C8B-B14F-4D97-AF65-F5344CB8AC3E}">
        <p14:creationId xmlns:p14="http://schemas.microsoft.com/office/powerpoint/2010/main" val="37121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20</a:t>
            </a:fld>
            <a:endParaRPr lang="fr-FR"/>
          </a:p>
        </p:txBody>
      </p:sp>
    </p:spTree>
    <p:extLst>
      <p:ext uri="{BB962C8B-B14F-4D97-AF65-F5344CB8AC3E}">
        <p14:creationId xmlns:p14="http://schemas.microsoft.com/office/powerpoint/2010/main" val="140516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21</a:t>
            </a:fld>
            <a:endParaRPr lang="fr-FR"/>
          </a:p>
        </p:txBody>
      </p:sp>
    </p:spTree>
    <p:extLst>
      <p:ext uri="{BB962C8B-B14F-4D97-AF65-F5344CB8AC3E}">
        <p14:creationId xmlns:p14="http://schemas.microsoft.com/office/powerpoint/2010/main" val="362401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22</a:t>
            </a:fld>
            <a:endParaRPr lang="fr-FR"/>
          </a:p>
        </p:txBody>
      </p:sp>
    </p:spTree>
    <p:extLst>
      <p:ext uri="{BB962C8B-B14F-4D97-AF65-F5344CB8AC3E}">
        <p14:creationId xmlns:p14="http://schemas.microsoft.com/office/powerpoint/2010/main" val="209504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F0D52-A85A-40C8-AF27-D7D26ADF21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025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23</a:t>
            </a:fld>
            <a:endParaRPr lang="fr-FR"/>
          </a:p>
        </p:txBody>
      </p:sp>
    </p:spTree>
    <p:extLst>
      <p:ext uri="{BB962C8B-B14F-4D97-AF65-F5344CB8AC3E}">
        <p14:creationId xmlns:p14="http://schemas.microsoft.com/office/powerpoint/2010/main" val="307425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24</a:t>
            </a:fld>
            <a:endParaRPr lang="fr-FR"/>
          </a:p>
        </p:txBody>
      </p:sp>
    </p:spTree>
    <p:extLst>
      <p:ext uri="{BB962C8B-B14F-4D97-AF65-F5344CB8AC3E}">
        <p14:creationId xmlns:p14="http://schemas.microsoft.com/office/powerpoint/2010/main" val="3814289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25</a:t>
            </a:fld>
            <a:endParaRPr lang="fr-FR"/>
          </a:p>
        </p:txBody>
      </p:sp>
    </p:spTree>
    <p:extLst>
      <p:ext uri="{BB962C8B-B14F-4D97-AF65-F5344CB8AC3E}">
        <p14:creationId xmlns:p14="http://schemas.microsoft.com/office/powerpoint/2010/main" val="399222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DFE : Diapo 28 le PP </a:t>
            </a:r>
            <a:r>
              <a:rPr lang="fr-RE" dirty="0" err="1"/>
              <a:t>recoit</a:t>
            </a:r>
            <a:r>
              <a:rPr lang="fr-RE" dirty="0"/>
              <a:t> un mail de notif° confirmation d’envoie de la DP. / pas nécessaire d’1crire sur le support. </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29</a:t>
            </a:fld>
            <a:endParaRPr lang="fr-FR"/>
          </a:p>
        </p:txBody>
      </p:sp>
    </p:spTree>
    <p:extLst>
      <p:ext uri="{BB962C8B-B14F-4D97-AF65-F5344CB8AC3E}">
        <p14:creationId xmlns:p14="http://schemas.microsoft.com/office/powerpoint/2010/main" val="170345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F0D52-A85A-40C8-AF27-D7D26ADF21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9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4</a:t>
            </a:fld>
            <a:endParaRPr lang="fr-FR"/>
          </a:p>
        </p:txBody>
      </p:sp>
    </p:spTree>
    <p:extLst>
      <p:ext uri="{BB962C8B-B14F-4D97-AF65-F5344CB8AC3E}">
        <p14:creationId xmlns:p14="http://schemas.microsoft.com/office/powerpoint/2010/main" val="35231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5</a:t>
            </a:fld>
            <a:endParaRPr lang="fr-FR"/>
          </a:p>
        </p:txBody>
      </p:sp>
    </p:spTree>
    <p:extLst>
      <p:ext uri="{BB962C8B-B14F-4D97-AF65-F5344CB8AC3E}">
        <p14:creationId xmlns:p14="http://schemas.microsoft.com/office/powerpoint/2010/main" val="411070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6</a:t>
            </a:fld>
            <a:endParaRPr lang="fr-FR"/>
          </a:p>
        </p:txBody>
      </p:sp>
    </p:spTree>
    <p:extLst>
      <p:ext uri="{BB962C8B-B14F-4D97-AF65-F5344CB8AC3E}">
        <p14:creationId xmlns:p14="http://schemas.microsoft.com/office/powerpoint/2010/main" val="177692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DFE = niveau de détail suffisant, le canal de communication n’est pas à préciser.</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8</a:t>
            </a:fld>
            <a:endParaRPr lang="fr-FR"/>
          </a:p>
        </p:txBody>
      </p:sp>
    </p:spTree>
    <p:extLst>
      <p:ext uri="{BB962C8B-B14F-4D97-AF65-F5344CB8AC3E}">
        <p14:creationId xmlns:p14="http://schemas.microsoft.com/office/powerpoint/2010/main" val="368452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DFE= ce champs n’apparait que pour le fret / Pa et </a:t>
            </a:r>
            <a:r>
              <a:rPr lang="fr-RE" dirty="0" err="1"/>
              <a:t>Fse</a:t>
            </a:r>
            <a:r>
              <a:rPr lang="fr-RE" dirty="0"/>
              <a:t> et concerne bien la réalisation physique / Ok </a:t>
            </a:r>
            <a:r>
              <a:rPr lang="fr-RE" dirty="0" err="1"/>
              <a:t>modif</a:t>
            </a:r>
            <a:r>
              <a:rPr lang="fr-RE" dirty="0"/>
              <a:t> prise en compte. </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9</a:t>
            </a:fld>
            <a:endParaRPr lang="fr-FR"/>
          </a:p>
        </p:txBody>
      </p:sp>
    </p:spTree>
    <p:extLst>
      <p:ext uri="{BB962C8B-B14F-4D97-AF65-F5344CB8AC3E}">
        <p14:creationId xmlns:p14="http://schemas.microsoft.com/office/powerpoint/2010/main" val="10452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DFE =&gt; KO Non pas à ce stade et si présence de </a:t>
            </a:r>
            <a:r>
              <a:rPr lang="fr-FR" dirty="0" err="1"/>
              <a:t>benef</a:t>
            </a:r>
            <a:r>
              <a:rPr lang="fr-FR" dirty="0"/>
              <a:t> multiples ils ont été saisi lors de la DS et apparaitront automatiquement lors de la DP dans le menu déroulant. Poser la ? De savoir de quoi il s’agit Bene </a:t>
            </a:r>
            <a:r>
              <a:rPr lang="fr-FR" dirty="0" err="1"/>
              <a:t>mlple</a:t>
            </a:r>
            <a:r>
              <a:rPr lang="fr-FR" dirty="0"/>
              <a:t>.</a:t>
            </a:r>
          </a:p>
        </p:txBody>
      </p:sp>
      <p:sp>
        <p:nvSpPr>
          <p:cNvPr id="4" name="Espace réservé du numéro de diapositive 3"/>
          <p:cNvSpPr>
            <a:spLocks noGrp="1"/>
          </p:cNvSpPr>
          <p:nvPr>
            <p:ph type="sldNum" sz="quarter" idx="5"/>
          </p:nvPr>
        </p:nvSpPr>
        <p:spPr/>
        <p:txBody>
          <a:bodyPr/>
          <a:lstStyle/>
          <a:p>
            <a:fld id="{0E7F0D52-A85A-40C8-AF27-D7D26ADF2169}" type="slidenum">
              <a:rPr lang="fr-FR" smtClean="0"/>
              <a:t>10</a:t>
            </a:fld>
            <a:endParaRPr lang="fr-FR"/>
          </a:p>
        </p:txBody>
      </p:sp>
    </p:spTree>
    <p:extLst>
      <p:ext uri="{BB962C8B-B14F-4D97-AF65-F5344CB8AC3E}">
        <p14:creationId xmlns:p14="http://schemas.microsoft.com/office/powerpoint/2010/main" val="3913333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823389-8EA9-4B6E-81FD-961C167D800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6200438" cy="10799763"/>
          </a:xfrm>
          <a:prstGeom prst="rect">
            <a:avLst/>
          </a:prstGeom>
        </p:spPr>
      </p:pic>
      <p:pic>
        <p:nvPicPr>
          <p:cNvPr id="9" name="Image 8">
            <a:extLst>
              <a:ext uri="{FF2B5EF4-FFF2-40B4-BE49-F238E27FC236}">
                <a16:creationId xmlns:a16="http://schemas.microsoft.com/office/drawing/2014/main" id="{EEBDAEAB-3387-4B35-9E65-0609908D365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58185" y="158887"/>
            <a:ext cx="1687605" cy="156258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75E0C30-5C5F-4ABB-AFB5-287A42FB83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74801" y="158887"/>
            <a:ext cx="1996626" cy="1562400"/>
          </a:xfrm>
          <a:prstGeom prst="rect">
            <a:avLst/>
          </a:prstGeom>
        </p:spPr>
      </p:pic>
      <p:pic>
        <p:nvPicPr>
          <p:cNvPr id="5" name="Image 4">
            <a:extLst>
              <a:ext uri="{FF2B5EF4-FFF2-40B4-BE49-F238E27FC236}">
                <a16:creationId xmlns:a16="http://schemas.microsoft.com/office/drawing/2014/main" id="{589B34C8-6BB9-48A8-979C-2AC4BBAF86F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987" t="17258" r="7688" b="24696"/>
          <a:stretch/>
        </p:blipFill>
        <p:spPr>
          <a:xfrm>
            <a:off x="197218" y="9360105"/>
            <a:ext cx="2141034" cy="1439658"/>
          </a:xfrm>
          <a:prstGeom prst="rect">
            <a:avLst/>
          </a:prstGeom>
        </p:spPr>
      </p:pic>
    </p:spTree>
    <p:extLst>
      <p:ext uri="{BB962C8B-B14F-4D97-AF65-F5344CB8AC3E}">
        <p14:creationId xmlns:p14="http://schemas.microsoft.com/office/powerpoint/2010/main" val="407721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5890" y="719984"/>
            <a:ext cx="5225063" cy="2519945"/>
          </a:xfrm>
        </p:spPr>
        <p:txBody>
          <a:bodyPr anchor="b"/>
          <a:lstStyle>
            <a:lvl1pPr>
              <a:defRPr sz="5039"/>
            </a:lvl1pPr>
          </a:lstStyle>
          <a:p>
            <a:r>
              <a:rPr lang="fr-FR"/>
              <a:t>Modifiez le style du titre</a:t>
            </a:r>
            <a:endParaRPr lang="en-US" dirty="0"/>
          </a:p>
        </p:txBody>
      </p:sp>
      <p:sp>
        <p:nvSpPr>
          <p:cNvPr id="3" name="Picture Placeholder 2"/>
          <p:cNvSpPr>
            <a:spLocks noGrp="1" noChangeAspect="1"/>
          </p:cNvSpPr>
          <p:nvPr>
            <p:ph type="pic" idx="1"/>
          </p:nvPr>
        </p:nvSpPr>
        <p:spPr>
          <a:xfrm>
            <a:off x="6887296" y="1554968"/>
            <a:ext cx="8201472"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890" y="3239929"/>
            <a:ext cx="5225063"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39A922-BED7-4FD5-A792-985AF91BF70F}" type="datetimeFigureOut">
              <a:rPr lang="fr-FR" smtClean="0"/>
              <a:t>10/04/2024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417923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39A922-BED7-4FD5-A792-985AF91BF70F}" type="datetimeFigureOut">
              <a:rPr lang="fr-FR" smtClean="0"/>
              <a:t>10/04/2024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45111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3440" y="574987"/>
            <a:ext cx="3493219" cy="91523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13781" y="574987"/>
            <a:ext cx="10277153" cy="9152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39A922-BED7-4FD5-A792-985AF91BF70F}" type="datetimeFigureOut">
              <a:rPr lang="fr-FR" smtClean="0"/>
              <a:t>10/04/2024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289665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823389-8EA9-4B6E-81FD-961C167D800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6200438" cy="10799763"/>
          </a:xfrm>
          <a:prstGeom prst="rect">
            <a:avLst/>
          </a:prstGeom>
        </p:spPr>
      </p:pic>
    </p:spTree>
    <p:extLst>
      <p:ext uri="{BB962C8B-B14F-4D97-AF65-F5344CB8AC3E}">
        <p14:creationId xmlns:p14="http://schemas.microsoft.com/office/powerpoint/2010/main" val="140079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92A13CB-A543-4FBF-BC5C-B38E2B6F9129}"/>
              </a:ext>
            </a:extLst>
          </p:cNvPr>
          <p:cNvGrpSpPr/>
          <p:nvPr userDrawn="1"/>
        </p:nvGrpSpPr>
        <p:grpSpPr>
          <a:xfrm>
            <a:off x="14173200" y="118412"/>
            <a:ext cx="1856173" cy="689423"/>
            <a:chOff x="7106194" y="9967806"/>
            <a:chExt cx="1856173" cy="689423"/>
          </a:xfrm>
        </p:grpSpPr>
        <p:pic>
          <p:nvPicPr>
            <p:cNvPr id="7" name="Forme1">
              <a:extLst>
                <a:ext uri="{FF2B5EF4-FFF2-40B4-BE49-F238E27FC236}">
                  <a16:creationId xmlns:a16="http://schemas.microsoft.com/office/drawing/2014/main" id="{CAF40B48-4B0A-4F05-98D9-E35BF6D72B6E}"/>
                </a:ext>
              </a:extLst>
            </p:cNvPr>
            <p:cNvPicPr/>
            <p:nvPr userDrawn="1"/>
          </p:nvPicPr>
          <p:blipFill>
            <a:blip r:embed="rId2">
              <a:extLst>
                <a:ext uri="{28A0092B-C50C-407E-A947-70E740481C1C}">
                  <a14:useLocalDpi xmlns:a14="http://schemas.microsoft.com/office/drawing/2010/main" val="0"/>
                </a:ext>
              </a:extLst>
            </a:blip>
            <a:srcRect/>
            <a:stretch/>
          </p:blipFill>
          <p:spPr>
            <a:xfrm>
              <a:off x="8100219" y="9967806"/>
              <a:ext cx="862148" cy="674648"/>
            </a:xfrm>
            <a:prstGeom prst="rect">
              <a:avLst/>
            </a:prstGeom>
            <a:ln w="0">
              <a:noFill/>
            </a:ln>
          </p:spPr>
        </p:pic>
        <p:pic>
          <p:nvPicPr>
            <p:cNvPr id="8" name="Image 7">
              <a:extLst>
                <a:ext uri="{FF2B5EF4-FFF2-40B4-BE49-F238E27FC236}">
                  <a16:creationId xmlns:a16="http://schemas.microsoft.com/office/drawing/2014/main" id="{805212EE-333C-41C5-A45C-7944EE9E8D9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06194" y="9967806"/>
              <a:ext cx="744584" cy="6894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mage 4">
            <a:extLst>
              <a:ext uri="{FF2B5EF4-FFF2-40B4-BE49-F238E27FC236}">
                <a16:creationId xmlns:a16="http://schemas.microsoft.com/office/drawing/2014/main" id="{6602D3D6-22A9-445D-8FAA-B7C2C0882D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987" t="17258" r="7688" b="24696"/>
          <a:stretch/>
        </p:blipFill>
        <p:spPr>
          <a:xfrm>
            <a:off x="146186" y="9885712"/>
            <a:ext cx="1247502" cy="838836"/>
          </a:xfrm>
          <a:prstGeom prst="rect">
            <a:avLst/>
          </a:prstGeom>
        </p:spPr>
      </p:pic>
    </p:spTree>
    <p:extLst>
      <p:ext uri="{BB962C8B-B14F-4D97-AF65-F5344CB8AC3E}">
        <p14:creationId xmlns:p14="http://schemas.microsoft.com/office/powerpoint/2010/main" val="15150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5343" y="2692444"/>
            <a:ext cx="13972878" cy="4492401"/>
          </a:xfrm>
        </p:spPr>
        <p:txBody>
          <a:bodyPr anchor="b"/>
          <a:lstStyle>
            <a:lvl1pPr>
              <a:defRPr sz="9449"/>
            </a:lvl1pPr>
          </a:lstStyle>
          <a:p>
            <a:r>
              <a:rPr lang="fr-FR"/>
              <a:t>Modifiez le style du titre</a:t>
            </a:r>
            <a:endParaRPr lang="en-US" dirty="0"/>
          </a:p>
        </p:txBody>
      </p:sp>
      <p:sp>
        <p:nvSpPr>
          <p:cNvPr id="3" name="Text Placeholder 2"/>
          <p:cNvSpPr>
            <a:spLocks noGrp="1"/>
          </p:cNvSpPr>
          <p:nvPr>
            <p:ph type="body" idx="1"/>
          </p:nvPr>
        </p:nvSpPr>
        <p:spPr>
          <a:xfrm>
            <a:off x="1105343" y="7227345"/>
            <a:ext cx="13972878" cy="2362447"/>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239A922-BED7-4FD5-A792-985AF91BF70F}" type="datetimeFigureOut">
              <a:rPr lang="fr-FR" smtClean="0"/>
              <a:t>10/04/2024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266347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13780" y="2874937"/>
            <a:ext cx="6885186" cy="6852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8201472" y="2874937"/>
            <a:ext cx="6885186" cy="6852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39A922-BED7-4FD5-A792-985AF91BF70F}" type="datetimeFigureOut">
              <a:rPr lang="fr-FR" smtClean="0"/>
              <a:t>10/04/2024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306734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15890" y="574990"/>
            <a:ext cx="13972878" cy="2087455"/>
          </a:xfrm>
        </p:spPr>
        <p:txBody>
          <a:bodyPr/>
          <a:lstStyle/>
          <a:p>
            <a:r>
              <a:rPr lang="fr-FR"/>
              <a:t>Modifiez le style du titre</a:t>
            </a:r>
            <a:endParaRPr lang="en-US" dirty="0"/>
          </a:p>
        </p:txBody>
      </p:sp>
      <p:sp>
        <p:nvSpPr>
          <p:cNvPr id="3" name="Text Placeholder 2"/>
          <p:cNvSpPr>
            <a:spLocks noGrp="1"/>
          </p:cNvSpPr>
          <p:nvPr>
            <p:ph type="body" idx="1"/>
          </p:nvPr>
        </p:nvSpPr>
        <p:spPr>
          <a:xfrm>
            <a:off x="1115892" y="2647443"/>
            <a:ext cx="6853544"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fr-FR"/>
              <a:t>Cliquez pour modifier les styles du texte du masque</a:t>
            </a:r>
          </a:p>
        </p:txBody>
      </p:sp>
      <p:sp>
        <p:nvSpPr>
          <p:cNvPr id="4" name="Content Placeholder 3"/>
          <p:cNvSpPr>
            <a:spLocks noGrp="1"/>
          </p:cNvSpPr>
          <p:nvPr>
            <p:ph sz="half" idx="2"/>
          </p:nvPr>
        </p:nvSpPr>
        <p:spPr>
          <a:xfrm>
            <a:off x="1115892" y="3944914"/>
            <a:ext cx="6853544" cy="58023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8201473" y="2647443"/>
            <a:ext cx="6887296"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fr-FR"/>
              <a:t>Cliquez pour modifier les styles du texte du masque</a:t>
            </a:r>
          </a:p>
        </p:txBody>
      </p:sp>
      <p:sp>
        <p:nvSpPr>
          <p:cNvPr id="6" name="Content Placeholder 5"/>
          <p:cNvSpPr>
            <a:spLocks noGrp="1"/>
          </p:cNvSpPr>
          <p:nvPr>
            <p:ph sz="quarter" idx="4"/>
          </p:nvPr>
        </p:nvSpPr>
        <p:spPr>
          <a:xfrm>
            <a:off x="8201473" y="3944914"/>
            <a:ext cx="6887296" cy="58023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239A922-BED7-4FD5-A792-985AF91BF70F}" type="datetimeFigureOut">
              <a:rPr lang="fr-FR" smtClean="0"/>
              <a:t>10/04/2024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283045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239A922-BED7-4FD5-A792-985AF91BF70F}" type="datetimeFigureOut">
              <a:rPr lang="fr-FR" smtClean="0"/>
              <a:t>10/04/2024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280458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9A922-BED7-4FD5-A792-985AF91BF70F}" type="datetimeFigureOut">
              <a:rPr lang="fr-FR" smtClean="0"/>
              <a:t>10/04/2024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175363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5890" y="719984"/>
            <a:ext cx="5225063" cy="2519945"/>
          </a:xfrm>
        </p:spPr>
        <p:txBody>
          <a:bodyPr anchor="b"/>
          <a:lstStyle>
            <a:lvl1pPr>
              <a:defRPr sz="5039"/>
            </a:lvl1pPr>
          </a:lstStyle>
          <a:p>
            <a:r>
              <a:rPr lang="fr-FR"/>
              <a:t>Modifiez le style du titre</a:t>
            </a:r>
            <a:endParaRPr lang="en-US" dirty="0"/>
          </a:p>
        </p:txBody>
      </p:sp>
      <p:sp>
        <p:nvSpPr>
          <p:cNvPr id="3" name="Content Placeholder 2"/>
          <p:cNvSpPr>
            <a:spLocks noGrp="1"/>
          </p:cNvSpPr>
          <p:nvPr>
            <p:ph idx="1"/>
          </p:nvPr>
        </p:nvSpPr>
        <p:spPr>
          <a:xfrm>
            <a:off x="6887296" y="1554968"/>
            <a:ext cx="8201472"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890" y="3239929"/>
            <a:ext cx="5225063"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39A922-BED7-4FD5-A792-985AF91BF70F}" type="datetimeFigureOut">
              <a:rPr lang="fr-FR" smtClean="0"/>
              <a:t>10/04/2024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6C3C47-53BD-4392-A4D9-8DC7794A223B}" type="slidenum">
              <a:rPr lang="fr-FR" smtClean="0"/>
              <a:t>‹N°›</a:t>
            </a:fld>
            <a:endParaRPr lang="fr-FR"/>
          </a:p>
        </p:txBody>
      </p:sp>
    </p:spTree>
    <p:extLst>
      <p:ext uri="{BB962C8B-B14F-4D97-AF65-F5344CB8AC3E}">
        <p14:creationId xmlns:p14="http://schemas.microsoft.com/office/powerpoint/2010/main" val="287983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780" y="574990"/>
            <a:ext cx="13972878" cy="208745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13780" y="2874937"/>
            <a:ext cx="13972878" cy="68523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13780" y="10009783"/>
            <a:ext cx="3645099" cy="574987"/>
          </a:xfrm>
          <a:prstGeom prst="rect">
            <a:avLst/>
          </a:prstGeom>
        </p:spPr>
        <p:txBody>
          <a:bodyPr vert="horz" lIns="91440" tIns="45720" rIns="91440" bIns="45720" rtlCol="0" anchor="ctr"/>
          <a:lstStyle>
            <a:lvl1pPr algn="l">
              <a:defRPr sz="1890">
                <a:solidFill>
                  <a:schemeClr val="tx1">
                    <a:tint val="75000"/>
                  </a:schemeClr>
                </a:solidFill>
              </a:defRPr>
            </a:lvl1pPr>
          </a:lstStyle>
          <a:p>
            <a:fld id="{4239A922-BED7-4FD5-A792-985AF91BF70F}" type="datetimeFigureOut">
              <a:rPr lang="fr-FR" smtClean="0"/>
              <a:t>10/04/2024</a:t>
            </a:fld>
            <a:endParaRPr lang="fr-FR"/>
          </a:p>
        </p:txBody>
      </p:sp>
      <p:sp>
        <p:nvSpPr>
          <p:cNvPr id="5" name="Footer Placeholder 4"/>
          <p:cNvSpPr>
            <a:spLocks noGrp="1"/>
          </p:cNvSpPr>
          <p:nvPr>
            <p:ph type="ftr" sz="quarter" idx="3"/>
          </p:nvPr>
        </p:nvSpPr>
        <p:spPr>
          <a:xfrm>
            <a:off x="5366395" y="10009783"/>
            <a:ext cx="5467648"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1441559" y="10009783"/>
            <a:ext cx="3645099" cy="574987"/>
          </a:xfrm>
          <a:prstGeom prst="rect">
            <a:avLst/>
          </a:prstGeom>
        </p:spPr>
        <p:txBody>
          <a:bodyPr vert="horz" lIns="91440" tIns="45720" rIns="91440" bIns="45720" rtlCol="0" anchor="ctr"/>
          <a:lstStyle>
            <a:lvl1pPr algn="r">
              <a:defRPr sz="1890">
                <a:solidFill>
                  <a:schemeClr val="tx1">
                    <a:tint val="75000"/>
                  </a:schemeClr>
                </a:solidFill>
              </a:defRPr>
            </a:lvl1pPr>
          </a:lstStyle>
          <a:p>
            <a:fld id="{116C3C47-53BD-4392-A4D9-8DC7794A223B}" type="slidenum">
              <a:rPr lang="fr-FR" smtClean="0"/>
              <a:t>‹N°›</a:t>
            </a:fld>
            <a:endParaRPr lang="fr-FR"/>
          </a:p>
        </p:txBody>
      </p:sp>
    </p:spTree>
    <p:extLst>
      <p:ext uri="{BB962C8B-B14F-4D97-AF65-F5344CB8AC3E}">
        <p14:creationId xmlns:p14="http://schemas.microsoft.com/office/powerpoint/2010/main" val="1180436315"/>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hyperlink" Target="https://regionreunion.com/actualite/toute-l-actualite/article/votre-projet-feder-2021-202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regionreunion.com/actualite/toute-l-actualite/article/votre-projet-feder-2021-202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aides.regionreunion.com/reunion-portai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8.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regionreunion.com/actualite/toute-l-actualite/article/votre-projet-feder-2021-2027"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hyperlink" Target="https://aides.regionreunion.com/reunion-portai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679D5-6C61-4FBE-945F-FE0757ABF113}"/>
              </a:ext>
            </a:extLst>
          </p:cNvPr>
          <p:cNvSpPr>
            <a:spLocks noGrp="1"/>
          </p:cNvSpPr>
          <p:nvPr>
            <p:ph type="ctrTitle" idx="4294967295"/>
          </p:nvPr>
        </p:nvSpPr>
        <p:spPr>
          <a:xfrm>
            <a:off x="2000250" y="6158861"/>
            <a:ext cx="12199938" cy="1004888"/>
          </a:xfrm>
        </p:spPr>
        <p:txBody>
          <a:bodyPr anchor="b">
            <a:noAutofit/>
          </a:bodyPr>
          <a:lstStyle/>
          <a:p>
            <a:pPr algn="ctr"/>
            <a:br>
              <a:rPr lang="fr-FR" sz="6600" b="1" dirty="0"/>
            </a:br>
            <a:r>
              <a:rPr lang="fr-FR" sz="6600" b="1" dirty="0"/>
              <a:t>- Demande de Paiement -</a:t>
            </a:r>
          </a:p>
        </p:txBody>
      </p:sp>
      <p:sp>
        <p:nvSpPr>
          <p:cNvPr id="3" name="Sous-titre 2">
            <a:extLst>
              <a:ext uri="{FF2B5EF4-FFF2-40B4-BE49-F238E27FC236}">
                <a16:creationId xmlns:a16="http://schemas.microsoft.com/office/drawing/2014/main" id="{ED44EE4D-A79D-4E4B-9485-2457751A0F62}"/>
              </a:ext>
            </a:extLst>
          </p:cNvPr>
          <p:cNvSpPr>
            <a:spLocks noGrp="1"/>
          </p:cNvSpPr>
          <p:nvPr>
            <p:ph type="subTitle" idx="4294967295"/>
          </p:nvPr>
        </p:nvSpPr>
        <p:spPr>
          <a:xfrm>
            <a:off x="5320506" y="7175682"/>
            <a:ext cx="5559425" cy="1074738"/>
          </a:xfrm>
        </p:spPr>
        <p:txBody>
          <a:bodyPr anchor="ctr">
            <a:normAutofit fontScale="85000" lnSpcReduction="10000"/>
          </a:bodyPr>
          <a:lstStyle/>
          <a:p>
            <a:pPr marL="0" indent="0" algn="ctr">
              <a:buNone/>
            </a:pPr>
            <a:r>
              <a:rPr lang="fr-FR" sz="3200" b="1" i="1" dirty="0">
                <a:solidFill>
                  <a:schemeClr val="accent4"/>
                </a:solidFill>
              </a:rPr>
              <a:t>Programmes Européens 2021-2027</a:t>
            </a:r>
          </a:p>
          <a:p>
            <a:pPr marL="0" indent="0" algn="ctr">
              <a:buNone/>
            </a:pPr>
            <a:r>
              <a:rPr lang="fr-FR" sz="3200" b="1" i="1" dirty="0">
                <a:solidFill>
                  <a:schemeClr val="accent4"/>
                </a:solidFill>
              </a:rPr>
              <a:t>(FEDER, FSE+, INTERREG)</a:t>
            </a:r>
          </a:p>
        </p:txBody>
      </p:sp>
      <p:sp>
        <p:nvSpPr>
          <p:cNvPr id="4" name="ZoneTexte 3">
            <a:extLst>
              <a:ext uri="{FF2B5EF4-FFF2-40B4-BE49-F238E27FC236}">
                <a16:creationId xmlns:a16="http://schemas.microsoft.com/office/drawing/2014/main" id="{0BECB41D-7B31-4340-B283-24806F3AEC6D}"/>
              </a:ext>
            </a:extLst>
          </p:cNvPr>
          <p:cNvSpPr txBox="1"/>
          <p:nvPr/>
        </p:nvSpPr>
        <p:spPr>
          <a:xfrm>
            <a:off x="6976645" y="10099769"/>
            <a:ext cx="9223793"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srgbClr val="4472C4">
                    <a:lumMod val="75000"/>
                  </a:srgbClr>
                </a:solidFill>
                <a:effectLst/>
                <a:uLnTx/>
                <a:uFillTx/>
                <a:latin typeface="Calibri" panose="020F0502020204030204"/>
                <a:ea typeface="+mn-ea"/>
                <a:cs typeface="+mn-cs"/>
              </a:rPr>
              <a:t>Emetteur:</a:t>
            </a:r>
            <a:r>
              <a:rPr kumimoji="0" lang="fr-FR" sz="12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La Région Réunion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DGAE-DACG / ASG- Version du </a:t>
            </a:r>
            <a:r>
              <a:rPr lang="fr-FR" sz="1200" b="1" i="1" dirty="0">
                <a:solidFill>
                  <a:srgbClr val="4472C4">
                    <a:lumMod val="75000"/>
                  </a:srgbClr>
                </a:solidFill>
                <a:latin typeface="Calibri" panose="020F0502020204030204"/>
              </a:rPr>
              <a:t>08</a:t>
            </a:r>
            <a:r>
              <a:rPr kumimoji="0" lang="fr-FR" sz="12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/04/2024</a:t>
            </a:r>
            <a:endParaRPr kumimoji="0" lang="fr-FR" sz="1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cxnSp>
        <p:nvCxnSpPr>
          <p:cNvPr id="7" name="Connecteur droit 6">
            <a:extLst>
              <a:ext uri="{FF2B5EF4-FFF2-40B4-BE49-F238E27FC236}">
                <a16:creationId xmlns:a16="http://schemas.microsoft.com/office/drawing/2014/main" id="{C14377ED-2F78-43AA-9521-B8EFD2C9EDD1}"/>
              </a:ext>
            </a:extLst>
          </p:cNvPr>
          <p:cNvCxnSpPr>
            <a:cxnSpLocks/>
          </p:cNvCxnSpPr>
          <p:nvPr/>
        </p:nvCxnSpPr>
        <p:spPr>
          <a:xfrm>
            <a:off x="2647666" y="6005845"/>
            <a:ext cx="10768083"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AC9DD613-FF46-41BD-B175-16AAA18ACA06}"/>
              </a:ext>
            </a:extLst>
          </p:cNvPr>
          <p:cNvSpPr txBox="1"/>
          <p:nvPr/>
        </p:nvSpPr>
        <p:spPr>
          <a:xfrm>
            <a:off x="1280408" y="1831941"/>
            <a:ext cx="13183738"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0C4CA2"/>
                </a:solidFill>
                <a:effectLst/>
                <a:uLnTx/>
                <a:uFillTx/>
                <a:latin typeface="Calibri Light" panose="020F0302020204030204"/>
                <a:ea typeface="+mn-ea"/>
                <a:cs typeface="+mn-cs"/>
              </a:rPr>
              <a:t>Guide d’utilisation </a:t>
            </a:r>
            <a:br>
              <a:rPr kumimoji="0" lang="fr-FR" sz="1200" b="0" i="0" u="none" strike="noStrike" kern="1200" cap="none" spc="0" normalizeH="0" baseline="0" noProof="0" dirty="0">
                <a:ln>
                  <a:noFill/>
                </a:ln>
                <a:solidFill>
                  <a:srgbClr val="0C4CA2"/>
                </a:solidFill>
                <a:effectLst/>
                <a:uLnTx/>
                <a:uFillTx/>
                <a:latin typeface="Cambria, serif"/>
                <a:ea typeface="+mn-ea"/>
                <a:cs typeface="+mn-cs"/>
              </a:rPr>
            </a:br>
            <a:r>
              <a:rPr kumimoji="0" lang="fr-FR" sz="6600" b="1" i="0" u="none" strike="noStrike" kern="1200" cap="none" spc="0" normalizeH="0" baseline="0" noProof="0" dirty="0">
                <a:ln>
                  <a:noFill/>
                </a:ln>
                <a:solidFill>
                  <a:srgbClr val="0C4CA2"/>
                </a:solidFill>
                <a:effectLst/>
                <a:uLnTx/>
                <a:uFillTx/>
                <a:latin typeface="Calibri Light" panose="020F0302020204030204"/>
                <a:ea typeface="+mn-ea"/>
                <a:cs typeface="+mn-cs"/>
              </a:rPr>
              <a:t>Portail des fonds européens</a:t>
            </a:r>
            <a:br>
              <a:rPr kumimoji="0" lang="fr-FR" sz="6600" b="1" i="0" u="none" strike="noStrike" kern="1200" cap="none" spc="0" normalizeH="0" baseline="0" noProof="0" dirty="0">
                <a:ln>
                  <a:noFill/>
                </a:ln>
                <a:solidFill>
                  <a:srgbClr val="0C4CA2"/>
                </a:solidFill>
                <a:effectLst/>
                <a:uLnTx/>
                <a:uFillTx/>
                <a:latin typeface="Calibri Light" panose="020F0302020204030204"/>
                <a:ea typeface="+mn-ea"/>
                <a:cs typeface="+mn-cs"/>
              </a:rPr>
            </a:br>
            <a:r>
              <a:rPr kumimoji="0" lang="fr-FR" sz="6600" b="1" i="0" u="none" strike="noStrike" kern="1200" cap="none" spc="0" normalizeH="0" baseline="0" noProof="0" dirty="0">
                <a:ln>
                  <a:noFill/>
                </a:ln>
                <a:solidFill>
                  <a:srgbClr val="0C4CA2"/>
                </a:solidFill>
                <a:effectLst/>
                <a:uLnTx/>
                <a:uFillTx/>
                <a:latin typeface="Calibri Light" panose="020F0302020204030204"/>
                <a:ea typeface="+mn-ea"/>
                <a:cs typeface="+mn-cs"/>
              </a:rPr>
              <a:t>de la Région Réunion à destination des porteurs de projets</a:t>
            </a:r>
          </a:p>
        </p:txBody>
      </p:sp>
    </p:spTree>
    <p:extLst>
      <p:ext uri="{BB962C8B-B14F-4D97-AF65-F5344CB8AC3E}">
        <p14:creationId xmlns:p14="http://schemas.microsoft.com/office/powerpoint/2010/main" val="213302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10</a:t>
            </a:fld>
            <a:endParaRPr lang="fr-FR" dirty="0"/>
          </a:p>
        </p:txBody>
      </p:sp>
      <p:sp>
        <p:nvSpPr>
          <p:cNvPr id="8" name="ZoneTexte 7">
            <a:extLst>
              <a:ext uri="{FF2B5EF4-FFF2-40B4-BE49-F238E27FC236}">
                <a16:creationId xmlns:a16="http://schemas.microsoft.com/office/drawing/2014/main" id="{039819A4-5777-4386-AC81-9B3CA92BA36C}"/>
              </a:ext>
            </a:extLst>
          </p:cNvPr>
          <p:cNvSpPr txBox="1"/>
          <p:nvPr/>
        </p:nvSpPr>
        <p:spPr>
          <a:xfrm>
            <a:off x="268427" y="432368"/>
            <a:ext cx="15953676" cy="954107"/>
          </a:xfrm>
          <a:prstGeom prst="rect">
            <a:avLst/>
          </a:prstGeom>
          <a:noFill/>
        </p:spPr>
        <p:txBody>
          <a:bodyPr wrap="square" rtlCol="0">
            <a:spAutoFit/>
          </a:bodyPr>
          <a:lstStyle>
            <a:defPPr>
              <a:defRPr lang="en-US"/>
            </a:defPPr>
            <a:lvl1pPr>
              <a:defRPr sz="2800" b="1" u="sng">
                <a:solidFill>
                  <a:schemeClr val="accent2"/>
                </a:solidFill>
              </a:defRPr>
            </a:lvl1pPr>
          </a:lstStyle>
          <a:p>
            <a:r>
              <a:rPr lang="fr-FR" dirty="0"/>
              <a:t>IV. Saisie du formulaire: Partie 2 - Informations générales</a:t>
            </a:r>
          </a:p>
          <a:p>
            <a:endParaRPr lang="fr-FR" dirty="0"/>
          </a:p>
        </p:txBody>
      </p:sp>
      <p:grpSp>
        <p:nvGrpSpPr>
          <p:cNvPr id="3" name="Groupe 2">
            <a:extLst>
              <a:ext uri="{FF2B5EF4-FFF2-40B4-BE49-F238E27FC236}">
                <a16:creationId xmlns:a16="http://schemas.microsoft.com/office/drawing/2014/main" id="{B647E460-6CD5-4AB9-BE46-B63E7DC8FF6C}"/>
              </a:ext>
            </a:extLst>
          </p:cNvPr>
          <p:cNvGrpSpPr/>
          <p:nvPr/>
        </p:nvGrpSpPr>
        <p:grpSpPr>
          <a:xfrm>
            <a:off x="316209" y="1304131"/>
            <a:ext cx="7381875" cy="8191500"/>
            <a:chOff x="316209" y="1386475"/>
            <a:chExt cx="7381875" cy="8191500"/>
          </a:xfrm>
        </p:grpSpPr>
        <p:pic>
          <p:nvPicPr>
            <p:cNvPr id="12" name="Image 11">
              <a:extLst>
                <a:ext uri="{FF2B5EF4-FFF2-40B4-BE49-F238E27FC236}">
                  <a16:creationId xmlns:a16="http://schemas.microsoft.com/office/drawing/2014/main" id="{8CF53188-D725-4585-BDFB-D7A213EADD6C}"/>
                </a:ext>
              </a:extLst>
            </p:cNvPr>
            <p:cNvPicPr>
              <a:picLocks noChangeAspect="1"/>
            </p:cNvPicPr>
            <p:nvPr/>
          </p:nvPicPr>
          <p:blipFill>
            <a:blip r:embed="rId3"/>
            <a:stretch>
              <a:fillRect/>
            </a:stretch>
          </p:blipFill>
          <p:spPr>
            <a:xfrm>
              <a:off x="316209" y="1386475"/>
              <a:ext cx="7381875" cy="8191500"/>
            </a:xfrm>
            <a:prstGeom prst="rect">
              <a:avLst/>
            </a:prstGeom>
            <a:ln>
              <a:solidFill>
                <a:schemeClr val="bg2">
                  <a:lumMod val="90000"/>
                </a:schemeClr>
              </a:solidFill>
            </a:ln>
          </p:spPr>
        </p:pic>
        <p:sp>
          <p:nvSpPr>
            <p:cNvPr id="34" name="Rectangle 33">
              <a:extLst>
                <a:ext uri="{FF2B5EF4-FFF2-40B4-BE49-F238E27FC236}">
                  <a16:creationId xmlns:a16="http://schemas.microsoft.com/office/drawing/2014/main" id="{3692E556-E5B6-4149-8205-0034C1718040}"/>
                </a:ext>
              </a:extLst>
            </p:cNvPr>
            <p:cNvSpPr/>
            <p:nvPr/>
          </p:nvSpPr>
          <p:spPr>
            <a:xfrm>
              <a:off x="2783908" y="4321693"/>
              <a:ext cx="1525528" cy="10450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7EC84956-D479-45F4-862B-D00000E9D90A}"/>
                </a:ext>
              </a:extLst>
            </p:cNvPr>
            <p:cNvSpPr/>
            <p:nvPr/>
          </p:nvSpPr>
          <p:spPr>
            <a:xfrm>
              <a:off x="2557757" y="3947160"/>
              <a:ext cx="1282931" cy="10450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a:extLst>
              <a:ext uri="{FF2B5EF4-FFF2-40B4-BE49-F238E27FC236}">
                <a16:creationId xmlns:a16="http://schemas.microsoft.com/office/drawing/2014/main" id="{89A598A0-9E10-4427-A163-61D3CD12B54C}"/>
              </a:ext>
            </a:extLst>
          </p:cNvPr>
          <p:cNvSpPr txBox="1"/>
          <p:nvPr/>
        </p:nvSpPr>
        <p:spPr>
          <a:xfrm>
            <a:off x="7929154" y="4619834"/>
            <a:ext cx="7955075" cy="1754326"/>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285750" indent="-285750" algn="just">
              <a:buFontTx/>
              <a:buChar char="-"/>
            </a:pPr>
            <a:endParaRPr lang="fr-FR" dirty="0"/>
          </a:p>
          <a:p>
            <a:pPr marL="285750" indent="-285750" algn="just">
              <a:buFontTx/>
              <a:buChar char="-"/>
            </a:pPr>
            <a:r>
              <a:rPr lang="fr-FR" dirty="0"/>
              <a:t>Les champs marqués d’une « * » sont à remplir obligatoirement.</a:t>
            </a:r>
          </a:p>
          <a:p>
            <a:pPr algn="just"/>
            <a:endParaRPr lang="fr-FR" dirty="0"/>
          </a:p>
          <a:p>
            <a:pPr marL="285750" indent="-285750" algn="just">
              <a:buFontTx/>
              <a:buChar char="-"/>
            </a:pPr>
            <a:r>
              <a:rPr lang="fr-FR" dirty="0"/>
              <a:t>Les champs grisés comportent des informations qui sont reprises automatiquement par le portail.</a:t>
            </a:r>
          </a:p>
          <a:p>
            <a:pPr marL="285750" indent="-285750" algn="just">
              <a:buFontTx/>
              <a:buChar char="-"/>
            </a:pPr>
            <a:endParaRPr lang="fr-FR" dirty="0">
              <a:solidFill>
                <a:srgbClr val="0000FF"/>
              </a:solidFill>
            </a:endParaRPr>
          </a:p>
        </p:txBody>
      </p:sp>
      <p:grpSp>
        <p:nvGrpSpPr>
          <p:cNvPr id="15" name="Groupe 14">
            <a:extLst>
              <a:ext uri="{FF2B5EF4-FFF2-40B4-BE49-F238E27FC236}">
                <a16:creationId xmlns:a16="http://schemas.microsoft.com/office/drawing/2014/main" id="{9AC7C217-2227-4BCE-AA49-FD34DC4C2E5E}"/>
              </a:ext>
            </a:extLst>
          </p:cNvPr>
          <p:cNvGrpSpPr/>
          <p:nvPr/>
        </p:nvGrpSpPr>
        <p:grpSpPr>
          <a:xfrm>
            <a:off x="2557757" y="9373035"/>
            <a:ext cx="5140327" cy="472794"/>
            <a:chOff x="7721323" y="3847658"/>
            <a:chExt cx="5116724" cy="673693"/>
          </a:xfrm>
        </p:grpSpPr>
        <p:sp>
          <p:nvSpPr>
            <p:cNvPr id="16" name="ZoneTexte 15">
              <a:extLst>
                <a:ext uri="{FF2B5EF4-FFF2-40B4-BE49-F238E27FC236}">
                  <a16:creationId xmlns:a16="http://schemas.microsoft.com/office/drawing/2014/main" id="{CDCC028C-3959-487E-8194-516D68B9A86B}"/>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17" name="Image 16">
              <a:extLst>
                <a:ext uri="{FF2B5EF4-FFF2-40B4-BE49-F238E27FC236}">
                  <a16:creationId xmlns:a16="http://schemas.microsoft.com/office/drawing/2014/main" id="{8224A301-BE46-4755-8227-C66FC9E5EE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
        <p:nvSpPr>
          <p:cNvPr id="13" name="Rectangle 12">
            <a:extLst>
              <a:ext uri="{FF2B5EF4-FFF2-40B4-BE49-F238E27FC236}">
                <a16:creationId xmlns:a16="http://schemas.microsoft.com/office/drawing/2014/main" id="{2BB98400-3A50-46DA-B532-FF8901476CED}"/>
              </a:ext>
            </a:extLst>
          </p:cNvPr>
          <p:cNvSpPr/>
          <p:nvPr/>
        </p:nvSpPr>
        <p:spPr>
          <a:xfrm>
            <a:off x="2406785" y="5280981"/>
            <a:ext cx="2867805" cy="16007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195770E9-0EBF-41A9-BB42-FC9A7132BAD1}"/>
              </a:ext>
            </a:extLst>
          </p:cNvPr>
          <p:cNvSpPr/>
          <p:nvPr/>
        </p:nvSpPr>
        <p:spPr>
          <a:xfrm>
            <a:off x="2375281" y="6374160"/>
            <a:ext cx="2867805" cy="16007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9716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11</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148411" y="118907"/>
            <a:ext cx="15953676" cy="954107"/>
          </a:xfrm>
          <a:prstGeom prst="rect">
            <a:avLst/>
          </a:prstGeom>
          <a:noFill/>
        </p:spPr>
        <p:txBody>
          <a:bodyPr wrap="square" rtlCol="0">
            <a:spAutoFit/>
          </a:bodyPr>
          <a:lstStyle>
            <a:defPPr>
              <a:defRPr lang="en-US"/>
            </a:defPPr>
            <a:lvl1pPr>
              <a:defRPr sz="2800" b="1" u="sng">
                <a:solidFill>
                  <a:schemeClr val="accent2"/>
                </a:solidFill>
              </a:defRPr>
            </a:lvl1pPr>
          </a:lstStyle>
          <a:p>
            <a:r>
              <a:rPr lang="fr-FR" dirty="0"/>
              <a:t>IV. Saisie du formulaire: Partie 3 - Dépenses réalisées (1/8)</a:t>
            </a:r>
          </a:p>
          <a:p>
            <a:endParaRPr lang="fr-FR" dirty="0"/>
          </a:p>
        </p:txBody>
      </p:sp>
      <p:pic>
        <p:nvPicPr>
          <p:cNvPr id="36" name="Image 35">
            <a:extLst>
              <a:ext uri="{FF2B5EF4-FFF2-40B4-BE49-F238E27FC236}">
                <a16:creationId xmlns:a16="http://schemas.microsoft.com/office/drawing/2014/main" id="{52918609-629E-4D7C-A48C-1CCF1CD55B4F}"/>
              </a:ext>
            </a:extLst>
          </p:cNvPr>
          <p:cNvPicPr>
            <a:picLocks noChangeAspect="1"/>
          </p:cNvPicPr>
          <p:nvPr/>
        </p:nvPicPr>
        <p:blipFill>
          <a:blip r:embed="rId3"/>
          <a:stretch>
            <a:fillRect/>
          </a:stretch>
        </p:blipFill>
        <p:spPr>
          <a:xfrm>
            <a:off x="148411" y="1146769"/>
            <a:ext cx="7767680" cy="8167048"/>
          </a:xfrm>
          <a:prstGeom prst="rect">
            <a:avLst/>
          </a:prstGeom>
          <a:ln>
            <a:solidFill>
              <a:schemeClr val="bg2">
                <a:lumMod val="90000"/>
              </a:schemeClr>
            </a:solidFill>
          </a:ln>
        </p:spPr>
      </p:pic>
      <p:sp>
        <p:nvSpPr>
          <p:cNvPr id="6" name="ZoneTexte 5">
            <a:extLst>
              <a:ext uri="{FF2B5EF4-FFF2-40B4-BE49-F238E27FC236}">
                <a16:creationId xmlns:a16="http://schemas.microsoft.com/office/drawing/2014/main" id="{29B6F01F-5057-4C15-B47C-DBECA7F34883}"/>
              </a:ext>
            </a:extLst>
          </p:cNvPr>
          <p:cNvSpPr txBox="1"/>
          <p:nvPr/>
        </p:nvSpPr>
        <p:spPr>
          <a:xfrm>
            <a:off x="8077515" y="1146769"/>
            <a:ext cx="7837178" cy="2031325"/>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endParaRPr lang="fr-FR" dirty="0"/>
          </a:p>
          <a:p>
            <a:pPr algn="just"/>
            <a:r>
              <a:rPr lang="fr-FR" dirty="0"/>
              <a:t>Cette étape est importante, vous devrez remplir les documents types mis à votre disposition et les joindre à la demande.</a:t>
            </a:r>
          </a:p>
          <a:p>
            <a:pPr algn="just"/>
            <a:endParaRPr lang="fr-FR" dirty="0"/>
          </a:p>
          <a:p>
            <a:pPr algn="just"/>
            <a:r>
              <a:rPr lang="fr-FR" dirty="0"/>
              <a:t>      Il est important de suivre la procédure décrite afin de faciliter la prise en charge de votre demande. </a:t>
            </a:r>
          </a:p>
          <a:p>
            <a:pPr algn="just"/>
            <a:endParaRPr lang="fr-FR" dirty="0"/>
          </a:p>
        </p:txBody>
      </p:sp>
      <p:sp>
        <p:nvSpPr>
          <p:cNvPr id="7" name="ZoneTexte 6">
            <a:extLst>
              <a:ext uri="{FF2B5EF4-FFF2-40B4-BE49-F238E27FC236}">
                <a16:creationId xmlns:a16="http://schemas.microsoft.com/office/drawing/2014/main" id="{484ACF70-20ED-49CA-9F27-6F4952782FDE}"/>
              </a:ext>
            </a:extLst>
          </p:cNvPr>
          <p:cNvSpPr txBox="1"/>
          <p:nvPr/>
        </p:nvSpPr>
        <p:spPr>
          <a:xfrm>
            <a:off x="8147013" y="8113488"/>
            <a:ext cx="7767680" cy="1200329"/>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endParaRPr lang="fr-FR" dirty="0"/>
          </a:p>
          <a:p>
            <a:pPr algn="just"/>
            <a:r>
              <a:rPr lang="fr-FR" dirty="0"/>
              <a:t>Si votre opération comporte des dépenses réalisées par voie de marché public, téléversez ici les pièces justificatives.</a:t>
            </a:r>
          </a:p>
          <a:p>
            <a:pPr algn="just"/>
            <a:endParaRPr lang="fr-FR" dirty="0"/>
          </a:p>
        </p:txBody>
      </p:sp>
      <p:cxnSp>
        <p:nvCxnSpPr>
          <p:cNvPr id="8" name="Connecteur droit avec flèche 7">
            <a:extLst>
              <a:ext uri="{FF2B5EF4-FFF2-40B4-BE49-F238E27FC236}">
                <a16:creationId xmlns:a16="http://schemas.microsoft.com/office/drawing/2014/main" id="{9BDE024B-AEBD-4F5D-9DD4-F6E886E93163}"/>
              </a:ext>
            </a:extLst>
          </p:cNvPr>
          <p:cNvCxnSpPr>
            <a:cxnSpLocks/>
            <a:endCxn id="11" idx="3"/>
          </p:cNvCxnSpPr>
          <p:nvPr/>
        </p:nvCxnSpPr>
        <p:spPr>
          <a:xfrm flipH="1">
            <a:off x="7802880" y="8618220"/>
            <a:ext cx="297339"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 coins arrondis 10">
            <a:extLst>
              <a:ext uri="{FF2B5EF4-FFF2-40B4-BE49-F238E27FC236}">
                <a16:creationId xmlns:a16="http://schemas.microsoft.com/office/drawing/2014/main" id="{31DC0BBD-26C4-4A9E-BAF3-AA3A98C11CC1}"/>
              </a:ext>
            </a:extLst>
          </p:cNvPr>
          <p:cNvSpPr/>
          <p:nvPr/>
        </p:nvSpPr>
        <p:spPr>
          <a:xfrm>
            <a:off x="6416040" y="8427720"/>
            <a:ext cx="138684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raphique 17" descr="Point d’exclamation avec un remplissage uni">
            <a:extLst>
              <a:ext uri="{FF2B5EF4-FFF2-40B4-BE49-F238E27FC236}">
                <a16:creationId xmlns:a16="http://schemas.microsoft.com/office/drawing/2014/main" id="{09C96E88-6BF4-4082-9645-55134C14EE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7515" y="2162431"/>
            <a:ext cx="404389" cy="404389"/>
          </a:xfrm>
          <a:prstGeom prst="rect">
            <a:avLst/>
          </a:prstGeom>
        </p:spPr>
      </p:pic>
      <p:grpSp>
        <p:nvGrpSpPr>
          <p:cNvPr id="15" name="Groupe 14">
            <a:extLst>
              <a:ext uri="{FF2B5EF4-FFF2-40B4-BE49-F238E27FC236}">
                <a16:creationId xmlns:a16="http://schemas.microsoft.com/office/drawing/2014/main" id="{F85BD4D2-5882-40C9-94A5-2309D37138EE}"/>
              </a:ext>
            </a:extLst>
          </p:cNvPr>
          <p:cNvGrpSpPr/>
          <p:nvPr/>
        </p:nvGrpSpPr>
        <p:grpSpPr>
          <a:xfrm>
            <a:off x="2775764" y="9387572"/>
            <a:ext cx="5140327" cy="472794"/>
            <a:chOff x="7721323" y="3847658"/>
            <a:chExt cx="5116724" cy="673693"/>
          </a:xfrm>
        </p:grpSpPr>
        <p:sp>
          <p:nvSpPr>
            <p:cNvPr id="16" name="ZoneTexte 15">
              <a:extLst>
                <a:ext uri="{FF2B5EF4-FFF2-40B4-BE49-F238E27FC236}">
                  <a16:creationId xmlns:a16="http://schemas.microsoft.com/office/drawing/2014/main" id="{691A476A-A057-4A9B-BFE4-E31C5415219B}"/>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17" name="Image 16">
              <a:extLst>
                <a:ext uri="{FF2B5EF4-FFF2-40B4-BE49-F238E27FC236}">
                  <a16:creationId xmlns:a16="http://schemas.microsoft.com/office/drawing/2014/main" id="{3F097034-91D3-4686-A5CC-0270112DC78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395902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12</a:t>
            </a:fld>
            <a:endParaRPr lang="fr-FR" dirty="0"/>
          </a:p>
        </p:txBody>
      </p:sp>
      <p:sp>
        <p:nvSpPr>
          <p:cNvPr id="21" name="ZoneTexte 20">
            <a:extLst>
              <a:ext uri="{FF2B5EF4-FFF2-40B4-BE49-F238E27FC236}">
                <a16:creationId xmlns:a16="http://schemas.microsoft.com/office/drawing/2014/main" id="{0C44F670-FA06-42DA-A376-16F08248C04C}"/>
              </a:ext>
            </a:extLst>
          </p:cNvPr>
          <p:cNvSpPr txBox="1"/>
          <p:nvPr/>
        </p:nvSpPr>
        <p:spPr>
          <a:xfrm>
            <a:off x="213638" y="165748"/>
            <a:ext cx="15953676" cy="800219"/>
          </a:xfrm>
          <a:prstGeom prst="rect">
            <a:avLst/>
          </a:prstGeom>
          <a:noFill/>
        </p:spPr>
        <p:txBody>
          <a:bodyPr wrap="square" rtlCol="0">
            <a:spAutoFit/>
          </a:bodyPr>
          <a:lstStyle/>
          <a:p>
            <a:r>
              <a:rPr lang="fr-FR" sz="2800" b="1" u="sng" dirty="0">
                <a:solidFill>
                  <a:schemeClr val="accent2"/>
                </a:solidFill>
              </a:rPr>
              <a:t>IV. Saisie du formulaire: Partie 3 - Dépenses réalisées (2/8)</a:t>
            </a:r>
            <a:endParaRPr lang="fr-FR" dirty="0">
              <a:latin typeface="+mj-lt"/>
            </a:endParaRPr>
          </a:p>
          <a:p>
            <a:endParaRPr lang="fr-FR" dirty="0"/>
          </a:p>
        </p:txBody>
      </p:sp>
      <p:sp>
        <p:nvSpPr>
          <p:cNvPr id="15" name="ZoneTexte 14">
            <a:extLst>
              <a:ext uri="{FF2B5EF4-FFF2-40B4-BE49-F238E27FC236}">
                <a16:creationId xmlns:a16="http://schemas.microsoft.com/office/drawing/2014/main" id="{421CAE66-5F0A-4571-BBDF-576F8EBE0CA5}"/>
              </a:ext>
            </a:extLst>
          </p:cNvPr>
          <p:cNvSpPr txBox="1"/>
          <p:nvPr/>
        </p:nvSpPr>
        <p:spPr>
          <a:xfrm>
            <a:off x="8745926" y="8356039"/>
            <a:ext cx="7228223" cy="1200329"/>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endParaRPr lang="fr-FR" dirty="0"/>
          </a:p>
          <a:p>
            <a:pPr algn="just"/>
            <a:r>
              <a:rPr lang="fr-FR" dirty="0"/>
              <a:t>Les pièces justificatives devront respecter un nommage précis et être téléversées au format ZIP afin de faciliter leurs traitements. </a:t>
            </a:r>
          </a:p>
          <a:p>
            <a:pPr algn="just"/>
            <a:endParaRPr lang="fr-FR" dirty="0"/>
          </a:p>
        </p:txBody>
      </p:sp>
      <p:pic>
        <p:nvPicPr>
          <p:cNvPr id="3" name="Image 2">
            <a:extLst>
              <a:ext uri="{FF2B5EF4-FFF2-40B4-BE49-F238E27FC236}">
                <a16:creationId xmlns:a16="http://schemas.microsoft.com/office/drawing/2014/main" id="{58CCD215-F359-4B85-AA0E-4A3778282D11}"/>
              </a:ext>
            </a:extLst>
          </p:cNvPr>
          <p:cNvPicPr>
            <a:picLocks noChangeAspect="1"/>
          </p:cNvPicPr>
          <p:nvPr/>
        </p:nvPicPr>
        <p:blipFill>
          <a:blip r:embed="rId2"/>
          <a:stretch>
            <a:fillRect/>
          </a:stretch>
        </p:blipFill>
        <p:spPr>
          <a:xfrm>
            <a:off x="272213" y="965966"/>
            <a:ext cx="8306971" cy="8560785"/>
          </a:xfrm>
          <a:prstGeom prst="rect">
            <a:avLst/>
          </a:prstGeom>
          <a:ln>
            <a:solidFill>
              <a:schemeClr val="bg2">
                <a:lumMod val="90000"/>
              </a:schemeClr>
            </a:solidFill>
          </a:ln>
        </p:spPr>
      </p:pic>
      <p:sp>
        <p:nvSpPr>
          <p:cNvPr id="17" name="ZoneTexte 16">
            <a:extLst>
              <a:ext uri="{FF2B5EF4-FFF2-40B4-BE49-F238E27FC236}">
                <a16:creationId xmlns:a16="http://schemas.microsoft.com/office/drawing/2014/main" id="{B0D930AE-3EC3-42F2-A8E2-17033ADD0E9B}"/>
              </a:ext>
            </a:extLst>
          </p:cNvPr>
          <p:cNvSpPr txBox="1"/>
          <p:nvPr/>
        </p:nvSpPr>
        <p:spPr>
          <a:xfrm>
            <a:off x="8811047" y="3416052"/>
            <a:ext cx="7228223" cy="1477328"/>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endParaRPr lang="fr-FR" dirty="0"/>
          </a:p>
          <a:p>
            <a:r>
              <a:rPr lang="fr-FR" dirty="0"/>
              <a:t>Le formulaire met à votre disposition un document </a:t>
            </a:r>
            <a:r>
              <a:rPr lang="fr-FR" dirty="0" err="1"/>
              <a:t>excel</a:t>
            </a:r>
            <a:r>
              <a:rPr lang="fr-FR" dirty="0"/>
              <a:t> comportant plusieurs feuilles à compléter selon les indications fournis dans l’onglet notice du document «  modèle état récapitulatif des dépenses».</a:t>
            </a:r>
          </a:p>
          <a:p>
            <a:endParaRPr lang="fr-FR" dirty="0"/>
          </a:p>
        </p:txBody>
      </p:sp>
      <p:sp>
        <p:nvSpPr>
          <p:cNvPr id="19" name="Organigramme : Alternative 18">
            <a:extLst>
              <a:ext uri="{FF2B5EF4-FFF2-40B4-BE49-F238E27FC236}">
                <a16:creationId xmlns:a16="http://schemas.microsoft.com/office/drawing/2014/main" id="{373C60A4-1073-4B21-A660-EF3CF8F2616B}"/>
              </a:ext>
            </a:extLst>
          </p:cNvPr>
          <p:cNvSpPr/>
          <p:nvPr/>
        </p:nvSpPr>
        <p:spPr>
          <a:xfrm>
            <a:off x="2717073" y="4506880"/>
            <a:ext cx="2664823" cy="37869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73738FB8-81C3-44AA-BD44-B6CC41537653}"/>
              </a:ext>
            </a:extLst>
          </p:cNvPr>
          <p:cNvCxnSpPr>
            <a:cxnSpLocks/>
          </p:cNvCxnSpPr>
          <p:nvPr/>
        </p:nvCxnSpPr>
        <p:spPr>
          <a:xfrm flipH="1">
            <a:off x="5381896" y="4654541"/>
            <a:ext cx="342247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7849B273-0C23-40A1-9D67-AC8629B17010}"/>
              </a:ext>
            </a:extLst>
          </p:cNvPr>
          <p:cNvCxnSpPr>
            <a:cxnSpLocks/>
          </p:cNvCxnSpPr>
          <p:nvPr/>
        </p:nvCxnSpPr>
        <p:spPr>
          <a:xfrm flipH="1">
            <a:off x="8295291" y="9009333"/>
            <a:ext cx="45063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Organigramme : Alternative 13">
            <a:extLst>
              <a:ext uri="{FF2B5EF4-FFF2-40B4-BE49-F238E27FC236}">
                <a16:creationId xmlns:a16="http://schemas.microsoft.com/office/drawing/2014/main" id="{B6473A5D-0459-42D7-9487-03B310E1D7F8}"/>
              </a:ext>
            </a:extLst>
          </p:cNvPr>
          <p:cNvSpPr/>
          <p:nvPr/>
        </p:nvSpPr>
        <p:spPr>
          <a:xfrm>
            <a:off x="6442740" y="8818013"/>
            <a:ext cx="1852551" cy="51448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744999C8-D896-4E18-9A86-80AEA6581A07}"/>
              </a:ext>
            </a:extLst>
          </p:cNvPr>
          <p:cNvSpPr txBox="1"/>
          <p:nvPr/>
        </p:nvSpPr>
        <p:spPr>
          <a:xfrm>
            <a:off x="8790078" y="5030489"/>
            <a:ext cx="7228223" cy="313932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pPr marL="285750" indent="-285750">
              <a:buFontTx/>
              <a:buChar char="-"/>
            </a:pPr>
            <a:r>
              <a:rPr lang="fr-FR" dirty="0"/>
              <a:t>Une fois complété le document sera à téléverser à l’endroit indiqué en version </a:t>
            </a:r>
            <a:r>
              <a:rPr lang="fr-FR" dirty="0" err="1"/>
              <a:t>excel</a:t>
            </a:r>
            <a:r>
              <a:rPr lang="fr-FR" dirty="0"/>
              <a:t> et en PDF.</a:t>
            </a:r>
          </a:p>
          <a:p>
            <a:endParaRPr lang="fr-FR" dirty="0"/>
          </a:p>
          <a:p>
            <a:pPr marL="285750" indent="-285750">
              <a:buFontTx/>
              <a:buChar char="-"/>
            </a:pPr>
            <a:r>
              <a:rPr lang="fr-FR" dirty="0"/>
              <a:t> Le tableur </a:t>
            </a:r>
            <a:r>
              <a:rPr lang="fr-FR" dirty="0" err="1"/>
              <a:t>excel</a:t>
            </a:r>
            <a:r>
              <a:rPr lang="fr-FR" dirty="0"/>
              <a:t> peut être complété en parallèle de la saisie du formulaire en ligne et être téléversé dans la partie 3 à tout moment. Ce qui vous permet d’avancer dans la saisie du formulaire même si la complétude du document « modèle état récapitulatif des dépenses » n’est pas achevé. </a:t>
            </a:r>
          </a:p>
          <a:p>
            <a:endParaRPr lang="fr-FR" dirty="0"/>
          </a:p>
          <a:p>
            <a:r>
              <a:rPr lang="fr-FR" dirty="0"/>
              <a:t>     Veillez à téléverser les bons documents aux bons endroits comme précisé dans le formulaire. </a:t>
            </a:r>
          </a:p>
        </p:txBody>
      </p:sp>
      <p:cxnSp>
        <p:nvCxnSpPr>
          <p:cNvPr id="20" name="Connecteur droit avec flèche 19">
            <a:extLst>
              <a:ext uri="{FF2B5EF4-FFF2-40B4-BE49-F238E27FC236}">
                <a16:creationId xmlns:a16="http://schemas.microsoft.com/office/drawing/2014/main" id="{04B7C909-3A7C-4ECD-A104-B7A337C6EA95}"/>
              </a:ext>
            </a:extLst>
          </p:cNvPr>
          <p:cNvCxnSpPr>
            <a:cxnSpLocks/>
          </p:cNvCxnSpPr>
          <p:nvPr/>
        </p:nvCxnSpPr>
        <p:spPr>
          <a:xfrm flipH="1">
            <a:off x="8407021" y="5571215"/>
            <a:ext cx="404026"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Organigramme : Alternative 21">
            <a:extLst>
              <a:ext uri="{FF2B5EF4-FFF2-40B4-BE49-F238E27FC236}">
                <a16:creationId xmlns:a16="http://schemas.microsoft.com/office/drawing/2014/main" id="{FCBA07C8-3A6F-4A78-89D3-2AF564D19213}"/>
              </a:ext>
            </a:extLst>
          </p:cNvPr>
          <p:cNvSpPr/>
          <p:nvPr/>
        </p:nvSpPr>
        <p:spPr>
          <a:xfrm>
            <a:off x="5381896" y="4833613"/>
            <a:ext cx="3025125" cy="980333"/>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Graphique 22" descr="Point d’exclamation avec un remplissage uni">
            <a:extLst>
              <a:ext uri="{FF2B5EF4-FFF2-40B4-BE49-F238E27FC236}">
                <a16:creationId xmlns:a16="http://schemas.microsoft.com/office/drawing/2014/main" id="{C01C8FE9-A4AB-4AD5-A0F1-BA18B4BC7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1047" y="7485027"/>
            <a:ext cx="265312" cy="265312"/>
          </a:xfrm>
          <a:prstGeom prst="rect">
            <a:avLst/>
          </a:prstGeom>
        </p:spPr>
      </p:pic>
      <p:grpSp>
        <p:nvGrpSpPr>
          <p:cNvPr id="25" name="Groupe 24">
            <a:extLst>
              <a:ext uri="{FF2B5EF4-FFF2-40B4-BE49-F238E27FC236}">
                <a16:creationId xmlns:a16="http://schemas.microsoft.com/office/drawing/2014/main" id="{314F941D-EA6E-448F-915D-2876D26C9492}"/>
              </a:ext>
            </a:extLst>
          </p:cNvPr>
          <p:cNvGrpSpPr/>
          <p:nvPr/>
        </p:nvGrpSpPr>
        <p:grpSpPr>
          <a:xfrm>
            <a:off x="3438857" y="9512999"/>
            <a:ext cx="5140327" cy="472794"/>
            <a:chOff x="7721323" y="3847658"/>
            <a:chExt cx="5116724" cy="673693"/>
          </a:xfrm>
        </p:grpSpPr>
        <p:sp>
          <p:nvSpPr>
            <p:cNvPr id="26" name="ZoneTexte 25">
              <a:extLst>
                <a:ext uri="{FF2B5EF4-FFF2-40B4-BE49-F238E27FC236}">
                  <a16:creationId xmlns:a16="http://schemas.microsoft.com/office/drawing/2014/main" id="{A37276F1-13BC-4400-9140-EB555072A81D}"/>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7" name="Image 26">
              <a:extLst>
                <a:ext uri="{FF2B5EF4-FFF2-40B4-BE49-F238E27FC236}">
                  <a16:creationId xmlns:a16="http://schemas.microsoft.com/office/drawing/2014/main" id="{5E98E875-066A-4DD9-A017-A0B8798902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312536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D212B827-CCAA-4E4E-B4AB-97DF46DBE08E}"/>
              </a:ext>
            </a:extLst>
          </p:cNvPr>
          <p:cNvPicPr>
            <a:picLocks noChangeAspect="1"/>
          </p:cNvPicPr>
          <p:nvPr/>
        </p:nvPicPr>
        <p:blipFill>
          <a:blip r:embed="rId3"/>
          <a:stretch>
            <a:fillRect/>
          </a:stretch>
        </p:blipFill>
        <p:spPr>
          <a:xfrm>
            <a:off x="195361" y="1746529"/>
            <a:ext cx="8164194" cy="6065815"/>
          </a:xfrm>
          <a:prstGeom prst="rect">
            <a:avLst/>
          </a:prstGeom>
          <a:ln>
            <a:solidFill>
              <a:schemeClr val="accent3"/>
            </a:solidFill>
          </a:ln>
        </p:spPr>
      </p:pic>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13</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129706"/>
            <a:ext cx="15953676" cy="523220"/>
          </a:xfrm>
          <a:prstGeom prst="rect">
            <a:avLst/>
          </a:prstGeom>
          <a:noFill/>
        </p:spPr>
        <p:txBody>
          <a:bodyPr wrap="square" rtlCol="0">
            <a:spAutoFit/>
          </a:bodyPr>
          <a:lstStyle/>
          <a:p>
            <a:r>
              <a:rPr lang="fr-FR" sz="2800" b="1" u="sng" dirty="0">
                <a:solidFill>
                  <a:schemeClr val="accent2"/>
                </a:solidFill>
              </a:rPr>
              <a:t>IV. Saisie du formulaire: Partie 3 - Dépenses réalisées (3/8)</a:t>
            </a:r>
            <a:endParaRPr lang="fr-FR" dirty="0"/>
          </a:p>
        </p:txBody>
      </p:sp>
      <p:sp>
        <p:nvSpPr>
          <p:cNvPr id="12" name="ZoneTexte 11">
            <a:extLst>
              <a:ext uri="{FF2B5EF4-FFF2-40B4-BE49-F238E27FC236}">
                <a16:creationId xmlns:a16="http://schemas.microsoft.com/office/drawing/2014/main" id="{3A6CDF22-A251-4925-B5EC-61B048585ED1}"/>
              </a:ext>
            </a:extLst>
          </p:cNvPr>
          <p:cNvSpPr txBox="1"/>
          <p:nvPr/>
        </p:nvSpPr>
        <p:spPr>
          <a:xfrm>
            <a:off x="8653196" y="3118335"/>
            <a:ext cx="7300480"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Ce tableau reprend les postes de dépenses définis en annexe de votre convention. Ils sont implémentés automatiquement dans cet écran et sont adaptés à votre opération. </a:t>
            </a:r>
          </a:p>
        </p:txBody>
      </p:sp>
      <p:sp>
        <p:nvSpPr>
          <p:cNvPr id="13" name="ZoneTexte 12">
            <a:extLst>
              <a:ext uri="{FF2B5EF4-FFF2-40B4-BE49-F238E27FC236}">
                <a16:creationId xmlns:a16="http://schemas.microsoft.com/office/drawing/2014/main" id="{C736EBED-9C85-4298-B3BF-BE1CAC5B62DF}"/>
              </a:ext>
            </a:extLst>
          </p:cNvPr>
          <p:cNvSpPr txBox="1"/>
          <p:nvPr/>
        </p:nvSpPr>
        <p:spPr>
          <a:xfrm>
            <a:off x="8653196" y="4779437"/>
            <a:ext cx="7300480" cy="1754326"/>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Vous devez compléter le tableau de synthèse des dépenses en cliquant sur le « + » de la colonne action. L’onglet de saisie « Dépenses réalisées » s’ouvrira et devra être complété. </a:t>
            </a:r>
          </a:p>
          <a:p>
            <a:pPr algn="just"/>
            <a:r>
              <a:rPr lang="fr-FR" dirty="0"/>
              <a:t>Cet onglet demande des informations différentes selon la dépense sélectionnée. (</a:t>
            </a:r>
            <a:r>
              <a:rPr lang="fr-FR" dirty="0" err="1"/>
              <a:t>cf</a:t>
            </a:r>
            <a:r>
              <a:rPr lang="fr-FR" dirty="0"/>
              <a:t> slides suivants)</a:t>
            </a:r>
          </a:p>
          <a:p>
            <a:pPr algn="just"/>
            <a:r>
              <a:rPr lang="fr-FR" dirty="0"/>
              <a:t>Veuillez préciser un seul montant par poste ou sous poste de dépense. </a:t>
            </a:r>
          </a:p>
        </p:txBody>
      </p:sp>
      <p:sp>
        <p:nvSpPr>
          <p:cNvPr id="2" name="Rectangle : coins arrondis 1">
            <a:extLst>
              <a:ext uri="{FF2B5EF4-FFF2-40B4-BE49-F238E27FC236}">
                <a16:creationId xmlns:a16="http://schemas.microsoft.com/office/drawing/2014/main" id="{E7334575-0BFF-4067-949C-30D26CF88A74}"/>
              </a:ext>
            </a:extLst>
          </p:cNvPr>
          <p:cNvSpPr/>
          <p:nvPr/>
        </p:nvSpPr>
        <p:spPr>
          <a:xfrm>
            <a:off x="2228850" y="4389976"/>
            <a:ext cx="2733934" cy="24537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874DBE68-5B5C-4DAF-B5E7-E53411B63268}"/>
              </a:ext>
            </a:extLst>
          </p:cNvPr>
          <p:cNvSpPr/>
          <p:nvPr/>
        </p:nvSpPr>
        <p:spPr>
          <a:xfrm>
            <a:off x="7737622" y="4532839"/>
            <a:ext cx="559104" cy="20822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E3744F34-62DF-4F52-929C-7986FD777CEB}"/>
              </a:ext>
            </a:extLst>
          </p:cNvPr>
          <p:cNvCxnSpPr>
            <a:cxnSpLocks/>
          </p:cNvCxnSpPr>
          <p:nvPr/>
        </p:nvCxnSpPr>
        <p:spPr>
          <a:xfrm flipH="1">
            <a:off x="8296726" y="5573614"/>
            <a:ext cx="368522"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CDE30F3-B3DA-4EB3-BDBA-076122524213}"/>
              </a:ext>
            </a:extLst>
          </p:cNvPr>
          <p:cNvCxnSpPr>
            <a:cxnSpLocks/>
            <a:stCxn id="12" idx="1"/>
          </p:cNvCxnSpPr>
          <p:nvPr/>
        </p:nvCxnSpPr>
        <p:spPr>
          <a:xfrm flipH="1">
            <a:off x="4614864" y="3580000"/>
            <a:ext cx="4038332" cy="9101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75CF491B-DAF9-4ED0-AF4F-A604BBD7FA6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1326" y1="40000" x2="71326" y2="40000"/>
                        <a14:foregroundMark x1="71326" y1="30556" x2="71326" y2="30556"/>
                        <a14:foregroundMark x1="71326" y1="26667" x2="71326" y2="26667"/>
                        <a14:foregroundMark x1="71685" y1="26667" x2="78853" y2="43889"/>
                        <a14:foregroundMark x1="69892" y1="28889" x2="66667" y2="50000"/>
                        <a14:foregroundMark x1="71685" y1="43333" x2="72760" y2="71667"/>
                        <a14:foregroundMark x1="72760" y1="71667" x2="75986" y2="58889"/>
                      </a14:backgroundRemoval>
                    </a14:imgEffect>
                  </a14:imgLayer>
                </a14:imgProps>
              </a:ext>
              <a:ext uri="{28A0092B-C50C-407E-A947-70E740481C1C}">
                <a14:useLocalDpi xmlns:a14="http://schemas.microsoft.com/office/drawing/2010/main" val="0"/>
              </a:ext>
            </a:extLst>
          </a:blip>
          <a:stretch>
            <a:fillRect/>
          </a:stretch>
        </p:blipFill>
        <p:spPr>
          <a:xfrm>
            <a:off x="7428006" y="5601025"/>
            <a:ext cx="1078369" cy="695722"/>
          </a:xfrm>
          <a:prstGeom prst="rect">
            <a:avLst/>
          </a:prstGeom>
        </p:spPr>
      </p:pic>
      <p:grpSp>
        <p:nvGrpSpPr>
          <p:cNvPr id="26" name="Groupe 25">
            <a:extLst>
              <a:ext uri="{FF2B5EF4-FFF2-40B4-BE49-F238E27FC236}">
                <a16:creationId xmlns:a16="http://schemas.microsoft.com/office/drawing/2014/main" id="{2C23B350-EECC-4C96-8A6B-4B311D8CC8BD}"/>
              </a:ext>
            </a:extLst>
          </p:cNvPr>
          <p:cNvGrpSpPr/>
          <p:nvPr/>
        </p:nvGrpSpPr>
        <p:grpSpPr>
          <a:xfrm>
            <a:off x="3219228" y="7801215"/>
            <a:ext cx="5140327" cy="472794"/>
            <a:chOff x="7721323" y="3847658"/>
            <a:chExt cx="5116724" cy="673693"/>
          </a:xfrm>
        </p:grpSpPr>
        <p:sp>
          <p:nvSpPr>
            <p:cNvPr id="27" name="ZoneTexte 26">
              <a:extLst>
                <a:ext uri="{FF2B5EF4-FFF2-40B4-BE49-F238E27FC236}">
                  <a16:creationId xmlns:a16="http://schemas.microsoft.com/office/drawing/2014/main" id="{3B16FA4A-4B77-457D-B3D9-A6A15F3903C6}"/>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8" name="Image 27">
              <a:extLst>
                <a:ext uri="{FF2B5EF4-FFF2-40B4-BE49-F238E27FC236}">
                  <a16:creationId xmlns:a16="http://schemas.microsoft.com/office/drawing/2014/main" id="{AC0EF3F4-4214-4327-A395-09BCC9D9E07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369639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8DFA1AE0-AE50-40B6-93B6-60E1000C50DD}"/>
              </a:ext>
            </a:extLst>
          </p:cNvPr>
          <p:cNvGrpSpPr/>
          <p:nvPr/>
        </p:nvGrpSpPr>
        <p:grpSpPr>
          <a:xfrm>
            <a:off x="78913" y="1603895"/>
            <a:ext cx="6753225" cy="8067675"/>
            <a:chOff x="300038" y="1366043"/>
            <a:chExt cx="6753225" cy="8067675"/>
          </a:xfrm>
        </p:grpSpPr>
        <p:pic>
          <p:nvPicPr>
            <p:cNvPr id="11" name="Image 10">
              <a:extLst>
                <a:ext uri="{FF2B5EF4-FFF2-40B4-BE49-F238E27FC236}">
                  <a16:creationId xmlns:a16="http://schemas.microsoft.com/office/drawing/2014/main" id="{B5CCFCE5-202B-4A33-8CFC-C497746573CC}"/>
                </a:ext>
              </a:extLst>
            </p:cNvPr>
            <p:cNvPicPr>
              <a:picLocks noChangeAspect="1"/>
            </p:cNvPicPr>
            <p:nvPr/>
          </p:nvPicPr>
          <p:blipFill>
            <a:blip r:embed="rId3"/>
            <a:stretch>
              <a:fillRect/>
            </a:stretch>
          </p:blipFill>
          <p:spPr>
            <a:xfrm>
              <a:off x="300038" y="1366043"/>
              <a:ext cx="6753225" cy="8067675"/>
            </a:xfrm>
            <a:prstGeom prst="rect">
              <a:avLst/>
            </a:prstGeom>
            <a:ln>
              <a:solidFill>
                <a:schemeClr val="bg2">
                  <a:lumMod val="90000"/>
                </a:schemeClr>
              </a:solidFill>
            </a:ln>
          </p:spPr>
        </p:pic>
        <p:sp>
          <p:nvSpPr>
            <p:cNvPr id="22" name="Organigramme : Alternative 21">
              <a:extLst>
                <a:ext uri="{FF2B5EF4-FFF2-40B4-BE49-F238E27FC236}">
                  <a16:creationId xmlns:a16="http://schemas.microsoft.com/office/drawing/2014/main" id="{FCA22C87-D9AA-4D23-8138-262AA71E623D}"/>
                </a:ext>
              </a:extLst>
            </p:cNvPr>
            <p:cNvSpPr/>
            <p:nvPr/>
          </p:nvSpPr>
          <p:spPr>
            <a:xfrm>
              <a:off x="4148919" y="2150912"/>
              <a:ext cx="1119116" cy="37392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Alternative 23">
              <a:extLst>
                <a:ext uri="{FF2B5EF4-FFF2-40B4-BE49-F238E27FC236}">
                  <a16:creationId xmlns:a16="http://schemas.microsoft.com/office/drawing/2014/main" id="{8A8A5A51-28A0-42C3-959C-50B9EA168732}"/>
                </a:ext>
              </a:extLst>
            </p:cNvPr>
            <p:cNvSpPr/>
            <p:nvPr/>
          </p:nvSpPr>
          <p:spPr>
            <a:xfrm>
              <a:off x="313284" y="6161266"/>
              <a:ext cx="3936170" cy="582432"/>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a:extLst>
                <a:ext uri="{FF2B5EF4-FFF2-40B4-BE49-F238E27FC236}">
                  <a16:creationId xmlns:a16="http://schemas.microsoft.com/office/drawing/2014/main" id="{3F416562-E9B4-4E57-A22C-0DE8A3EEAA1A}"/>
                </a:ext>
              </a:extLst>
            </p:cNvPr>
            <p:cNvSpPr/>
            <p:nvPr/>
          </p:nvSpPr>
          <p:spPr>
            <a:xfrm>
              <a:off x="318190" y="2539020"/>
              <a:ext cx="3918018" cy="37392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Alternative 24">
              <a:extLst>
                <a:ext uri="{FF2B5EF4-FFF2-40B4-BE49-F238E27FC236}">
                  <a16:creationId xmlns:a16="http://schemas.microsoft.com/office/drawing/2014/main" id="{E4C777EA-9C70-4463-92B7-DB6096C616D1}"/>
                </a:ext>
              </a:extLst>
            </p:cNvPr>
            <p:cNvSpPr/>
            <p:nvPr/>
          </p:nvSpPr>
          <p:spPr>
            <a:xfrm>
              <a:off x="307495" y="4451535"/>
              <a:ext cx="2456873" cy="37392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Alternative 30">
              <a:extLst>
                <a:ext uri="{FF2B5EF4-FFF2-40B4-BE49-F238E27FC236}">
                  <a16:creationId xmlns:a16="http://schemas.microsoft.com/office/drawing/2014/main" id="{3835B7F5-9AE0-4E25-B3E3-F91675CC3AAC}"/>
                </a:ext>
              </a:extLst>
            </p:cNvPr>
            <p:cNvSpPr/>
            <p:nvPr/>
          </p:nvSpPr>
          <p:spPr>
            <a:xfrm>
              <a:off x="307495" y="3543709"/>
              <a:ext cx="2456873" cy="37392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14</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0" y="400104"/>
            <a:ext cx="15953676" cy="523220"/>
          </a:xfrm>
          <a:prstGeom prst="rect">
            <a:avLst/>
          </a:prstGeom>
          <a:noFill/>
        </p:spPr>
        <p:txBody>
          <a:bodyPr wrap="square" rtlCol="0">
            <a:spAutoFit/>
          </a:bodyPr>
          <a:lstStyle/>
          <a:p>
            <a:r>
              <a:rPr lang="fr-FR" sz="2800" b="1" u="sng" dirty="0">
                <a:solidFill>
                  <a:schemeClr val="accent2"/>
                </a:solidFill>
              </a:rPr>
              <a:t>IV. Saisie du formulaire: Partie 3 - Dépenses réalisées (4/8) - </a:t>
            </a:r>
            <a:r>
              <a:rPr lang="fr-FR" sz="2400" b="1" i="1" u="sng" dirty="0">
                <a:solidFill>
                  <a:schemeClr val="accent2"/>
                </a:solidFill>
              </a:rPr>
              <a:t>L’onglet de saisie « Dépenses réalisées » </a:t>
            </a:r>
            <a:endParaRPr lang="fr-FR" sz="2800" b="1" i="1" u="sng" dirty="0">
              <a:solidFill>
                <a:schemeClr val="accent2"/>
              </a:solidFill>
            </a:endParaRPr>
          </a:p>
        </p:txBody>
      </p:sp>
      <p:sp>
        <p:nvSpPr>
          <p:cNvPr id="29" name="ZoneTexte 28">
            <a:extLst>
              <a:ext uri="{FF2B5EF4-FFF2-40B4-BE49-F238E27FC236}">
                <a16:creationId xmlns:a16="http://schemas.microsoft.com/office/drawing/2014/main" id="{6338D54D-5552-4AFE-919D-EE2D29081B03}"/>
              </a:ext>
            </a:extLst>
          </p:cNvPr>
          <p:cNvSpPr txBox="1"/>
          <p:nvPr/>
        </p:nvSpPr>
        <p:spPr>
          <a:xfrm>
            <a:off x="7734370" y="1643944"/>
            <a:ext cx="8038531"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285750" indent="-285750" algn="just">
              <a:buFontTx/>
              <a:buChar char="-"/>
            </a:pPr>
            <a:r>
              <a:rPr lang="fr-FR" dirty="0"/>
              <a:t>Les champs tatoués d’une « * » sont obligatoires.</a:t>
            </a:r>
          </a:p>
          <a:p>
            <a:pPr marL="285750" indent="-285750" algn="just">
              <a:buFontTx/>
              <a:buChar char="-"/>
            </a:pPr>
            <a:r>
              <a:rPr lang="fr-FR" dirty="0"/>
              <a:t>Sélectionnez « Récapitulatif » en cliquant sur le bouton radio correspondant. Le champs unitaire ne devra pas être sélectionné. </a:t>
            </a:r>
          </a:p>
        </p:txBody>
      </p:sp>
      <p:sp>
        <p:nvSpPr>
          <p:cNvPr id="3" name="ZoneTexte 2">
            <a:extLst>
              <a:ext uri="{FF2B5EF4-FFF2-40B4-BE49-F238E27FC236}">
                <a16:creationId xmlns:a16="http://schemas.microsoft.com/office/drawing/2014/main" id="{708687FE-1494-4DA4-BAC3-752AC5683331}"/>
              </a:ext>
            </a:extLst>
          </p:cNvPr>
          <p:cNvSpPr txBox="1"/>
          <p:nvPr/>
        </p:nvSpPr>
        <p:spPr>
          <a:xfrm>
            <a:off x="2207027" y="1094514"/>
            <a:ext cx="11054686" cy="461665"/>
          </a:xfrm>
          <a:prstGeom prst="rect">
            <a:avLst/>
          </a:prstGeom>
          <a:noFill/>
        </p:spPr>
        <p:txBody>
          <a:bodyPr wrap="square" rtlCol="0">
            <a:spAutoFit/>
          </a:bodyPr>
          <a:lstStyle/>
          <a:p>
            <a:pPr algn="ctr"/>
            <a:r>
              <a:rPr lang="fr-RE" sz="2400" b="1" u="sng" dirty="0">
                <a:solidFill>
                  <a:schemeClr val="accent1"/>
                </a:solidFill>
              </a:rPr>
              <a:t>Exemple: poste de dépenses au réel</a:t>
            </a:r>
            <a:endParaRPr lang="fr-FR" sz="2400" b="1" u="sng" dirty="0">
              <a:solidFill>
                <a:schemeClr val="accent1"/>
              </a:solidFill>
            </a:endParaRPr>
          </a:p>
        </p:txBody>
      </p:sp>
      <p:sp>
        <p:nvSpPr>
          <p:cNvPr id="13" name="ZoneTexte 12">
            <a:extLst>
              <a:ext uri="{FF2B5EF4-FFF2-40B4-BE49-F238E27FC236}">
                <a16:creationId xmlns:a16="http://schemas.microsoft.com/office/drawing/2014/main" id="{2D316D36-FE9E-43DE-A2BC-BC3DD489CE74}"/>
              </a:ext>
            </a:extLst>
          </p:cNvPr>
          <p:cNvSpPr txBox="1"/>
          <p:nvPr/>
        </p:nvSpPr>
        <p:spPr>
          <a:xfrm>
            <a:off x="7753039" y="3806540"/>
            <a:ext cx="8038531" cy="369332"/>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Indiquez ici le libellé du poste de la dépense se trouvant dans le tableau précédent. </a:t>
            </a:r>
          </a:p>
        </p:txBody>
      </p:sp>
      <p:cxnSp>
        <p:nvCxnSpPr>
          <p:cNvPr id="16" name="Connecteur droit avec flèche 15">
            <a:extLst>
              <a:ext uri="{FF2B5EF4-FFF2-40B4-BE49-F238E27FC236}">
                <a16:creationId xmlns:a16="http://schemas.microsoft.com/office/drawing/2014/main" id="{9AD34D85-A8A0-47EA-BE0B-6BA2C207326A}"/>
              </a:ext>
            </a:extLst>
          </p:cNvPr>
          <p:cNvCxnSpPr>
            <a:cxnSpLocks/>
            <a:endCxn id="22" idx="3"/>
          </p:cNvCxnSpPr>
          <p:nvPr/>
        </p:nvCxnSpPr>
        <p:spPr>
          <a:xfrm flipH="1">
            <a:off x="5046910" y="2105609"/>
            <a:ext cx="2706130" cy="47011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38CECD9-25D3-4577-B1FE-951A64985A25}"/>
              </a:ext>
            </a:extLst>
          </p:cNvPr>
          <p:cNvCxnSpPr>
            <a:cxnSpLocks/>
            <a:stCxn id="26" idx="1"/>
            <a:endCxn id="24" idx="3"/>
          </p:cNvCxnSpPr>
          <p:nvPr/>
        </p:nvCxnSpPr>
        <p:spPr>
          <a:xfrm flipH="1">
            <a:off x="4028329" y="6690334"/>
            <a:ext cx="370604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6A567D6-29F6-4D65-B75A-37CF2590AB31}"/>
              </a:ext>
            </a:extLst>
          </p:cNvPr>
          <p:cNvSpPr txBox="1"/>
          <p:nvPr/>
        </p:nvSpPr>
        <p:spPr>
          <a:xfrm>
            <a:off x="7734369" y="6228669"/>
            <a:ext cx="8038531"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Il est attendu ici le montant hors TVA total des dépenses éligibles présentées. Conformément au montant indiqué dans votre annexe « état récapitulatif ».</a:t>
            </a:r>
          </a:p>
          <a:p>
            <a:pPr algn="just"/>
            <a:r>
              <a:rPr lang="fr-FR" dirty="0"/>
              <a:t>Pour les projets FSE+, se référer à la convention. </a:t>
            </a:r>
          </a:p>
        </p:txBody>
      </p:sp>
      <p:sp>
        <p:nvSpPr>
          <p:cNvPr id="27" name="ZoneTexte 26">
            <a:extLst>
              <a:ext uri="{FF2B5EF4-FFF2-40B4-BE49-F238E27FC236}">
                <a16:creationId xmlns:a16="http://schemas.microsoft.com/office/drawing/2014/main" id="{80159204-EE9B-4187-B659-3F7622741A43}"/>
              </a:ext>
            </a:extLst>
          </p:cNvPr>
          <p:cNvSpPr txBox="1"/>
          <p:nvPr/>
        </p:nvSpPr>
        <p:spPr>
          <a:xfrm>
            <a:off x="7734371" y="8783513"/>
            <a:ext cx="8038531"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Les zones « Descriptif » et « Commentaire » sont à votre disposition si vous souhaitez apporter des précisions sur les dépenses présentées.</a:t>
            </a:r>
          </a:p>
          <a:p>
            <a:pPr algn="just"/>
            <a:endParaRPr lang="fr-FR" dirty="0"/>
          </a:p>
        </p:txBody>
      </p:sp>
      <p:sp>
        <p:nvSpPr>
          <p:cNvPr id="28" name="ZoneTexte 27">
            <a:extLst>
              <a:ext uri="{FF2B5EF4-FFF2-40B4-BE49-F238E27FC236}">
                <a16:creationId xmlns:a16="http://schemas.microsoft.com/office/drawing/2014/main" id="{5F039599-D052-4D4F-8B08-DA78CDBDF1D4}"/>
              </a:ext>
            </a:extLst>
          </p:cNvPr>
          <p:cNvSpPr txBox="1"/>
          <p:nvPr/>
        </p:nvSpPr>
        <p:spPr>
          <a:xfrm>
            <a:off x="7753038" y="4651052"/>
            <a:ext cx="8038531" cy="369332"/>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Reprendre le nom du poste de dépense.</a:t>
            </a:r>
          </a:p>
        </p:txBody>
      </p:sp>
      <p:cxnSp>
        <p:nvCxnSpPr>
          <p:cNvPr id="30" name="Connecteur droit avec flèche 29">
            <a:extLst>
              <a:ext uri="{FF2B5EF4-FFF2-40B4-BE49-F238E27FC236}">
                <a16:creationId xmlns:a16="http://schemas.microsoft.com/office/drawing/2014/main" id="{73F55414-1635-4950-A67F-B1BB114292E7}"/>
              </a:ext>
            </a:extLst>
          </p:cNvPr>
          <p:cNvCxnSpPr>
            <a:cxnSpLocks/>
            <a:stCxn id="35" idx="1"/>
            <a:endCxn id="20" idx="3"/>
          </p:cNvCxnSpPr>
          <p:nvPr/>
        </p:nvCxnSpPr>
        <p:spPr>
          <a:xfrm flipH="1" flipV="1">
            <a:off x="4015083" y="2963834"/>
            <a:ext cx="3719287" cy="5810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EFD0D3F-9C41-41E7-9A9F-42548BE37A22}"/>
              </a:ext>
            </a:extLst>
          </p:cNvPr>
          <p:cNvCxnSpPr>
            <a:cxnSpLocks/>
            <a:stCxn id="28" idx="1"/>
            <a:endCxn id="25" idx="3"/>
          </p:cNvCxnSpPr>
          <p:nvPr/>
        </p:nvCxnSpPr>
        <p:spPr>
          <a:xfrm flipH="1">
            <a:off x="2543243" y="4835718"/>
            <a:ext cx="5209795" cy="4063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597F9441-92C5-4585-AD9B-BD3C15B28835}"/>
              </a:ext>
            </a:extLst>
          </p:cNvPr>
          <p:cNvCxnSpPr>
            <a:cxnSpLocks/>
            <a:stCxn id="13" idx="1"/>
            <a:endCxn id="31" idx="3"/>
          </p:cNvCxnSpPr>
          <p:nvPr/>
        </p:nvCxnSpPr>
        <p:spPr>
          <a:xfrm flipH="1" flipV="1">
            <a:off x="2543243" y="3968523"/>
            <a:ext cx="5209796" cy="2268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58457405-B45D-42C9-8F49-AE8ADABE7C77}"/>
              </a:ext>
            </a:extLst>
          </p:cNvPr>
          <p:cNvGrpSpPr/>
          <p:nvPr/>
        </p:nvGrpSpPr>
        <p:grpSpPr>
          <a:xfrm>
            <a:off x="1912936" y="9632242"/>
            <a:ext cx="5140327" cy="472794"/>
            <a:chOff x="7721323" y="3847658"/>
            <a:chExt cx="5116724" cy="673693"/>
          </a:xfrm>
        </p:grpSpPr>
        <p:sp>
          <p:nvSpPr>
            <p:cNvPr id="40" name="ZoneTexte 39">
              <a:extLst>
                <a:ext uri="{FF2B5EF4-FFF2-40B4-BE49-F238E27FC236}">
                  <a16:creationId xmlns:a16="http://schemas.microsoft.com/office/drawing/2014/main" id="{09D3D9DD-6A8F-4212-8DF9-F9DC45C79B6E}"/>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41" name="Image 40">
              <a:extLst>
                <a:ext uri="{FF2B5EF4-FFF2-40B4-BE49-F238E27FC236}">
                  <a16:creationId xmlns:a16="http://schemas.microsoft.com/office/drawing/2014/main" id="{BC036B24-F0B9-4171-B89B-07C5EC05FA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
        <p:nvSpPr>
          <p:cNvPr id="35" name="ZoneTexte 34">
            <a:extLst>
              <a:ext uri="{FF2B5EF4-FFF2-40B4-BE49-F238E27FC236}">
                <a16:creationId xmlns:a16="http://schemas.microsoft.com/office/drawing/2014/main" id="{D92733C0-A082-44E5-9844-0457EC7CF913}"/>
              </a:ext>
            </a:extLst>
          </p:cNvPr>
          <p:cNvSpPr txBox="1"/>
          <p:nvPr/>
        </p:nvSpPr>
        <p:spPr>
          <a:xfrm>
            <a:off x="7734370" y="2698770"/>
            <a:ext cx="8038531"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  Indiquez dans le champs « Date de l ’état récapitulatif signé », la date à laquelle l’état récapitulatif des dépenses validé par la personne habilitée.</a:t>
            </a:r>
          </a:p>
        </p:txBody>
      </p:sp>
    </p:spTree>
    <p:extLst>
      <p:ext uri="{BB962C8B-B14F-4D97-AF65-F5344CB8AC3E}">
        <p14:creationId xmlns:p14="http://schemas.microsoft.com/office/powerpoint/2010/main" val="280332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3F466DC4-87C9-4B75-9932-1AFABDC05CDC}"/>
              </a:ext>
            </a:extLst>
          </p:cNvPr>
          <p:cNvGrpSpPr/>
          <p:nvPr/>
        </p:nvGrpSpPr>
        <p:grpSpPr>
          <a:xfrm>
            <a:off x="300038" y="1287571"/>
            <a:ext cx="6889714" cy="7654088"/>
            <a:chOff x="300038" y="1287571"/>
            <a:chExt cx="6889714" cy="7654088"/>
          </a:xfrm>
        </p:grpSpPr>
        <p:pic>
          <p:nvPicPr>
            <p:cNvPr id="20" name="Image 19">
              <a:extLst>
                <a:ext uri="{FF2B5EF4-FFF2-40B4-BE49-F238E27FC236}">
                  <a16:creationId xmlns:a16="http://schemas.microsoft.com/office/drawing/2014/main" id="{7650F361-2842-4BC1-B065-00557A319ED3}"/>
                </a:ext>
              </a:extLst>
            </p:cNvPr>
            <p:cNvPicPr>
              <a:picLocks noChangeAspect="1"/>
            </p:cNvPicPr>
            <p:nvPr/>
          </p:nvPicPr>
          <p:blipFill>
            <a:blip r:embed="rId3"/>
            <a:stretch>
              <a:fillRect/>
            </a:stretch>
          </p:blipFill>
          <p:spPr>
            <a:xfrm>
              <a:off x="300038" y="1287571"/>
              <a:ext cx="6889714" cy="7654088"/>
            </a:xfrm>
            <a:prstGeom prst="rect">
              <a:avLst/>
            </a:prstGeom>
            <a:ln>
              <a:solidFill>
                <a:schemeClr val="bg2"/>
              </a:solidFill>
            </a:ln>
          </p:spPr>
        </p:pic>
        <p:pic>
          <p:nvPicPr>
            <p:cNvPr id="5" name="Image 4">
              <a:extLst>
                <a:ext uri="{FF2B5EF4-FFF2-40B4-BE49-F238E27FC236}">
                  <a16:creationId xmlns:a16="http://schemas.microsoft.com/office/drawing/2014/main" id="{0DDDBEC0-367A-494A-8E01-BA437ED028E5}"/>
                </a:ext>
              </a:extLst>
            </p:cNvPr>
            <p:cNvPicPr>
              <a:picLocks noChangeAspect="1"/>
            </p:cNvPicPr>
            <p:nvPr/>
          </p:nvPicPr>
          <p:blipFill>
            <a:blip r:embed="rId4"/>
            <a:stretch>
              <a:fillRect/>
            </a:stretch>
          </p:blipFill>
          <p:spPr>
            <a:xfrm>
              <a:off x="2995988" y="2023999"/>
              <a:ext cx="2290734" cy="442876"/>
            </a:xfrm>
            <a:prstGeom prst="rect">
              <a:avLst/>
            </a:prstGeom>
          </p:spPr>
        </p:pic>
      </p:grpSp>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15</a:t>
            </a:fld>
            <a:endParaRPr lang="fr-FR"/>
          </a:p>
        </p:txBody>
      </p:sp>
      <p:sp>
        <p:nvSpPr>
          <p:cNvPr id="3" name="ZoneTexte 2">
            <a:extLst>
              <a:ext uri="{FF2B5EF4-FFF2-40B4-BE49-F238E27FC236}">
                <a16:creationId xmlns:a16="http://schemas.microsoft.com/office/drawing/2014/main" id="{708687FE-1494-4DA4-BAC3-752AC5683331}"/>
              </a:ext>
            </a:extLst>
          </p:cNvPr>
          <p:cNvSpPr txBox="1"/>
          <p:nvPr/>
        </p:nvSpPr>
        <p:spPr>
          <a:xfrm>
            <a:off x="2195407" y="711056"/>
            <a:ext cx="11054686" cy="461665"/>
          </a:xfrm>
          <a:prstGeom prst="rect">
            <a:avLst/>
          </a:prstGeom>
          <a:noFill/>
        </p:spPr>
        <p:txBody>
          <a:bodyPr wrap="square" rtlCol="0">
            <a:spAutoFit/>
          </a:bodyPr>
          <a:lstStyle/>
          <a:p>
            <a:pPr algn="ctr"/>
            <a:r>
              <a:rPr lang="fr-RE" sz="2400" b="1" u="sng" dirty="0">
                <a:solidFill>
                  <a:schemeClr val="accent1"/>
                </a:solidFill>
              </a:rPr>
              <a:t>Exemple: poste montant forfaitaire</a:t>
            </a:r>
            <a:endParaRPr lang="fr-FR" sz="2400" b="1" u="sng" dirty="0">
              <a:solidFill>
                <a:schemeClr val="accent1"/>
              </a:solidFill>
            </a:endParaRPr>
          </a:p>
        </p:txBody>
      </p:sp>
      <p:cxnSp>
        <p:nvCxnSpPr>
          <p:cNvPr id="16" name="Connecteur droit avec flèche 15">
            <a:extLst>
              <a:ext uri="{FF2B5EF4-FFF2-40B4-BE49-F238E27FC236}">
                <a16:creationId xmlns:a16="http://schemas.microsoft.com/office/drawing/2014/main" id="{9AD34D85-A8A0-47EA-BE0B-6BA2C207326A}"/>
              </a:ext>
            </a:extLst>
          </p:cNvPr>
          <p:cNvCxnSpPr>
            <a:cxnSpLocks/>
            <a:stCxn id="38" idx="1"/>
          </p:cNvCxnSpPr>
          <p:nvPr/>
        </p:nvCxnSpPr>
        <p:spPr>
          <a:xfrm flipH="1">
            <a:off x="5268035" y="1791590"/>
            <a:ext cx="2466340" cy="4484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Organigramme : Alternative 23">
            <a:extLst>
              <a:ext uri="{FF2B5EF4-FFF2-40B4-BE49-F238E27FC236}">
                <a16:creationId xmlns:a16="http://schemas.microsoft.com/office/drawing/2014/main" id="{8A8A5A51-28A0-42C3-959C-50B9EA168732}"/>
              </a:ext>
            </a:extLst>
          </p:cNvPr>
          <p:cNvSpPr/>
          <p:nvPr/>
        </p:nvSpPr>
        <p:spPr>
          <a:xfrm>
            <a:off x="393726" y="5478230"/>
            <a:ext cx="3850729" cy="608671"/>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id="{73F55414-1635-4950-A67F-B1BB114292E7}"/>
              </a:ext>
            </a:extLst>
          </p:cNvPr>
          <p:cNvCxnSpPr>
            <a:cxnSpLocks/>
            <a:stCxn id="39" idx="1"/>
          </p:cNvCxnSpPr>
          <p:nvPr/>
        </p:nvCxnSpPr>
        <p:spPr>
          <a:xfrm flipH="1" flipV="1">
            <a:off x="6933063" y="2910749"/>
            <a:ext cx="801310" cy="82221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4D5AA95-1694-458C-BAD1-6E5A88D22047}"/>
              </a:ext>
            </a:extLst>
          </p:cNvPr>
          <p:cNvCxnSpPr>
            <a:cxnSpLocks/>
            <a:stCxn id="40" idx="1"/>
          </p:cNvCxnSpPr>
          <p:nvPr/>
        </p:nvCxnSpPr>
        <p:spPr>
          <a:xfrm flipH="1" flipV="1">
            <a:off x="6933064" y="3841071"/>
            <a:ext cx="801310" cy="81248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5748EA09-DC4C-48B9-881C-AB5C2A2A93D2}"/>
              </a:ext>
            </a:extLst>
          </p:cNvPr>
          <p:cNvSpPr txBox="1"/>
          <p:nvPr/>
        </p:nvSpPr>
        <p:spPr>
          <a:xfrm>
            <a:off x="123381" y="142728"/>
            <a:ext cx="15953676" cy="523220"/>
          </a:xfrm>
          <a:prstGeom prst="rect">
            <a:avLst/>
          </a:prstGeom>
          <a:noFill/>
        </p:spPr>
        <p:txBody>
          <a:bodyPr wrap="square" rtlCol="0">
            <a:spAutoFit/>
          </a:bodyPr>
          <a:lstStyle/>
          <a:p>
            <a:r>
              <a:rPr lang="fr-FR" sz="2800" b="1" u="sng" dirty="0">
                <a:solidFill>
                  <a:schemeClr val="accent2"/>
                </a:solidFill>
              </a:rPr>
              <a:t>IV. Saisie du formulaire: Partie 3 - Dépenses réalisées (5/8) - </a:t>
            </a:r>
            <a:r>
              <a:rPr lang="fr-FR" sz="2400" b="1" i="1" u="sng" dirty="0">
                <a:solidFill>
                  <a:schemeClr val="accent2"/>
                </a:solidFill>
              </a:rPr>
              <a:t>L’onglet de saisie « Dépenses réalisées » </a:t>
            </a:r>
            <a:endParaRPr lang="fr-FR" sz="2800" b="1" i="1" u="sng" dirty="0">
              <a:solidFill>
                <a:schemeClr val="accent2"/>
              </a:solidFill>
            </a:endParaRPr>
          </a:p>
        </p:txBody>
      </p:sp>
      <p:grpSp>
        <p:nvGrpSpPr>
          <p:cNvPr id="25" name="Groupe 24">
            <a:extLst>
              <a:ext uri="{FF2B5EF4-FFF2-40B4-BE49-F238E27FC236}">
                <a16:creationId xmlns:a16="http://schemas.microsoft.com/office/drawing/2014/main" id="{0494328D-3991-4645-9375-36E3BB9A5E2C}"/>
              </a:ext>
            </a:extLst>
          </p:cNvPr>
          <p:cNvGrpSpPr/>
          <p:nvPr/>
        </p:nvGrpSpPr>
        <p:grpSpPr>
          <a:xfrm>
            <a:off x="2036205" y="8952671"/>
            <a:ext cx="5140327" cy="472794"/>
            <a:chOff x="7721323" y="3847658"/>
            <a:chExt cx="5116724" cy="673693"/>
          </a:xfrm>
        </p:grpSpPr>
        <p:sp>
          <p:nvSpPr>
            <p:cNvPr id="32" name="ZoneTexte 31">
              <a:extLst>
                <a:ext uri="{FF2B5EF4-FFF2-40B4-BE49-F238E27FC236}">
                  <a16:creationId xmlns:a16="http://schemas.microsoft.com/office/drawing/2014/main" id="{E5BAE09A-350F-464F-8762-796E4F30526F}"/>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33" name="Image 32">
              <a:extLst>
                <a:ext uri="{FF2B5EF4-FFF2-40B4-BE49-F238E27FC236}">
                  <a16:creationId xmlns:a16="http://schemas.microsoft.com/office/drawing/2014/main" id="{143B9F10-DDDF-4FFB-BD26-476911AE3CC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
        <p:nvSpPr>
          <p:cNvPr id="36" name="Organigramme : Alternative 35">
            <a:extLst>
              <a:ext uri="{FF2B5EF4-FFF2-40B4-BE49-F238E27FC236}">
                <a16:creationId xmlns:a16="http://schemas.microsoft.com/office/drawing/2014/main" id="{EE3542F0-5AD7-4CDC-8D30-669430BB7B63}"/>
              </a:ext>
            </a:extLst>
          </p:cNvPr>
          <p:cNvSpPr/>
          <p:nvPr/>
        </p:nvSpPr>
        <p:spPr>
          <a:xfrm>
            <a:off x="324366" y="2898924"/>
            <a:ext cx="1959041" cy="297361"/>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rganigramme : Alternative 36">
            <a:extLst>
              <a:ext uri="{FF2B5EF4-FFF2-40B4-BE49-F238E27FC236}">
                <a16:creationId xmlns:a16="http://schemas.microsoft.com/office/drawing/2014/main" id="{6E1060BF-1CC7-4C05-88F3-08FDFB63FAFA}"/>
              </a:ext>
            </a:extLst>
          </p:cNvPr>
          <p:cNvSpPr/>
          <p:nvPr/>
        </p:nvSpPr>
        <p:spPr>
          <a:xfrm>
            <a:off x="300038" y="3688601"/>
            <a:ext cx="2456873" cy="37392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Alternative 34">
            <a:extLst>
              <a:ext uri="{FF2B5EF4-FFF2-40B4-BE49-F238E27FC236}">
                <a16:creationId xmlns:a16="http://schemas.microsoft.com/office/drawing/2014/main" id="{82E4A789-2A4A-48CD-885E-310581777F11}"/>
              </a:ext>
            </a:extLst>
          </p:cNvPr>
          <p:cNvSpPr/>
          <p:nvPr/>
        </p:nvSpPr>
        <p:spPr>
          <a:xfrm>
            <a:off x="326437" y="2466874"/>
            <a:ext cx="3918018" cy="37392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D56DEDDB-72B0-4DC3-B6EC-DEEFBF9B1C18}"/>
              </a:ext>
            </a:extLst>
          </p:cNvPr>
          <p:cNvSpPr txBox="1"/>
          <p:nvPr/>
        </p:nvSpPr>
        <p:spPr>
          <a:xfrm>
            <a:off x="7734375" y="1329925"/>
            <a:ext cx="8038531"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285750" indent="-285750" algn="just">
              <a:buFontTx/>
              <a:buChar char="-"/>
            </a:pPr>
            <a:r>
              <a:rPr lang="fr-FR" dirty="0"/>
              <a:t>Les champs tatoués d’une « * » sont obligatoires.</a:t>
            </a:r>
          </a:p>
          <a:p>
            <a:pPr marL="285750" indent="-285750" algn="just">
              <a:buFontTx/>
              <a:buChar char="-"/>
            </a:pPr>
            <a:r>
              <a:rPr lang="fr-FR" dirty="0"/>
              <a:t>Sélectionnez « Récapitulatif » en cliquant sur le bouton radio correspondant. Le champs unitaire ne devra pas être sélectionné. </a:t>
            </a:r>
          </a:p>
        </p:txBody>
      </p:sp>
      <p:sp>
        <p:nvSpPr>
          <p:cNvPr id="39" name="ZoneTexte 38">
            <a:extLst>
              <a:ext uri="{FF2B5EF4-FFF2-40B4-BE49-F238E27FC236}">
                <a16:creationId xmlns:a16="http://schemas.microsoft.com/office/drawing/2014/main" id="{74B204B2-2377-4A34-9395-BB472D343CF8}"/>
              </a:ext>
            </a:extLst>
          </p:cNvPr>
          <p:cNvSpPr txBox="1"/>
          <p:nvPr/>
        </p:nvSpPr>
        <p:spPr>
          <a:xfrm>
            <a:off x="7734373" y="3548301"/>
            <a:ext cx="8038531" cy="369332"/>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Indiquez ici le libellé du poste de la dépense se trouvant dans le tableau précédent. </a:t>
            </a:r>
          </a:p>
        </p:txBody>
      </p:sp>
      <p:sp>
        <p:nvSpPr>
          <p:cNvPr id="40" name="ZoneTexte 39">
            <a:extLst>
              <a:ext uri="{FF2B5EF4-FFF2-40B4-BE49-F238E27FC236}">
                <a16:creationId xmlns:a16="http://schemas.microsoft.com/office/drawing/2014/main" id="{FA69B057-4CD9-4CAF-A3DC-93AC2D688A28}"/>
              </a:ext>
            </a:extLst>
          </p:cNvPr>
          <p:cNvSpPr txBox="1"/>
          <p:nvPr/>
        </p:nvSpPr>
        <p:spPr>
          <a:xfrm>
            <a:off x="7734374" y="4330385"/>
            <a:ext cx="8038531"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S’agissant d’un cas particulier pour le champs émetteur « Montant forfaitaire » il convient d’indiquer ici le nom du bénéficiaire de l’opération. </a:t>
            </a:r>
          </a:p>
        </p:txBody>
      </p:sp>
      <p:sp>
        <p:nvSpPr>
          <p:cNvPr id="41" name="ZoneTexte 40">
            <a:extLst>
              <a:ext uri="{FF2B5EF4-FFF2-40B4-BE49-F238E27FC236}">
                <a16:creationId xmlns:a16="http://schemas.microsoft.com/office/drawing/2014/main" id="{0E63DE5F-C8CC-4CC5-B1B2-A9B9CCB7066C}"/>
              </a:ext>
            </a:extLst>
          </p:cNvPr>
          <p:cNvSpPr txBox="1"/>
          <p:nvPr/>
        </p:nvSpPr>
        <p:spPr>
          <a:xfrm>
            <a:off x="7734372" y="2427896"/>
            <a:ext cx="8038531"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  Indiquez dans le champs « Date de l ’état récapitulatif signé », la date à laquelle le  formulaire « livrables » sera établi par la personne habilitée. </a:t>
            </a:r>
          </a:p>
        </p:txBody>
      </p:sp>
      <p:cxnSp>
        <p:nvCxnSpPr>
          <p:cNvPr id="42" name="Connecteur droit avec flèche 41">
            <a:extLst>
              <a:ext uri="{FF2B5EF4-FFF2-40B4-BE49-F238E27FC236}">
                <a16:creationId xmlns:a16="http://schemas.microsoft.com/office/drawing/2014/main" id="{72958A06-6864-444E-B2D6-2500E1A75B9A}"/>
              </a:ext>
            </a:extLst>
          </p:cNvPr>
          <p:cNvCxnSpPr>
            <a:cxnSpLocks/>
          </p:cNvCxnSpPr>
          <p:nvPr/>
        </p:nvCxnSpPr>
        <p:spPr>
          <a:xfrm flipH="1">
            <a:off x="4270854" y="2653836"/>
            <a:ext cx="343257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392F0758-07E9-4033-983B-3A0FC6F113A5}"/>
              </a:ext>
            </a:extLst>
          </p:cNvPr>
          <p:cNvSpPr txBox="1"/>
          <p:nvPr/>
        </p:nvSpPr>
        <p:spPr>
          <a:xfrm>
            <a:off x="7703429" y="6084208"/>
            <a:ext cx="8038531"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Dans le cadre d’une opération en OCS (Opération en Coût Simplifié) montant forfaitaire, renseignez ici le montant indiqué sur votre convention.</a:t>
            </a:r>
          </a:p>
        </p:txBody>
      </p:sp>
      <p:cxnSp>
        <p:nvCxnSpPr>
          <p:cNvPr id="27" name="Connecteur droit avec flèche 26">
            <a:extLst>
              <a:ext uri="{FF2B5EF4-FFF2-40B4-BE49-F238E27FC236}">
                <a16:creationId xmlns:a16="http://schemas.microsoft.com/office/drawing/2014/main" id="{D5B038DC-DC8A-4DB9-826E-096CDADD1091}"/>
              </a:ext>
            </a:extLst>
          </p:cNvPr>
          <p:cNvCxnSpPr>
            <a:cxnSpLocks/>
            <a:stCxn id="26" idx="1"/>
          </p:cNvCxnSpPr>
          <p:nvPr/>
        </p:nvCxnSpPr>
        <p:spPr>
          <a:xfrm flipH="1" flipV="1">
            <a:off x="4270855" y="5877402"/>
            <a:ext cx="3432574" cy="5299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86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251914C-F1E9-4F9E-8A2F-CB12AEAB1113}"/>
              </a:ext>
            </a:extLst>
          </p:cNvPr>
          <p:cNvGrpSpPr/>
          <p:nvPr/>
        </p:nvGrpSpPr>
        <p:grpSpPr>
          <a:xfrm>
            <a:off x="200581" y="1562745"/>
            <a:ext cx="7044511" cy="7803500"/>
            <a:chOff x="335350" y="1346119"/>
            <a:chExt cx="7044511" cy="7803500"/>
          </a:xfrm>
        </p:grpSpPr>
        <p:pic>
          <p:nvPicPr>
            <p:cNvPr id="21" name="Image 20">
              <a:extLst>
                <a:ext uri="{FF2B5EF4-FFF2-40B4-BE49-F238E27FC236}">
                  <a16:creationId xmlns:a16="http://schemas.microsoft.com/office/drawing/2014/main" id="{A5BAFE21-BD38-4601-B355-220C10981844}"/>
                </a:ext>
              </a:extLst>
            </p:cNvPr>
            <p:cNvPicPr>
              <a:picLocks noChangeAspect="1"/>
            </p:cNvPicPr>
            <p:nvPr/>
          </p:nvPicPr>
          <p:blipFill>
            <a:blip r:embed="rId3"/>
            <a:stretch>
              <a:fillRect/>
            </a:stretch>
          </p:blipFill>
          <p:spPr>
            <a:xfrm>
              <a:off x="335350" y="1346119"/>
              <a:ext cx="7044511" cy="7803500"/>
            </a:xfrm>
            <a:prstGeom prst="rect">
              <a:avLst/>
            </a:prstGeom>
            <a:ln>
              <a:solidFill>
                <a:schemeClr val="bg2"/>
              </a:solidFill>
            </a:ln>
          </p:spPr>
        </p:pic>
        <p:pic>
          <p:nvPicPr>
            <p:cNvPr id="18" name="Image 17">
              <a:extLst>
                <a:ext uri="{FF2B5EF4-FFF2-40B4-BE49-F238E27FC236}">
                  <a16:creationId xmlns:a16="http://schemas.microsoft.com/office/drawing/2014/main" id="{630E3079-2925-4013-A977-97EFEA1C3CBC}"/>
                </a:ext>
              </a:extLst>
            </p:cNvPr>
            <p:cNvPicPr>
              <a:picLocks noChangeAspect="1"/>
            </p:cNvPicPr>
            <p:nvPr/>
          </p:nvPicPr>
          <p:blipFill>
            <a:blip r:embed="rId4"/>
            <a:stretch>
              <a:fillRect/>
            </a:stretch>
          </p:blipFill>
          <p:spPr>
            <a:xfrm>
              <a:off x="3152090" y="2160651"/>
              <a:ext cx="2290734" cy="442876"/>
            </a:xfrm>
            <a:prstGeom prst="rect">
              <a:avLst/>
            </a:prstGeom>
          </p:spPr>
        </p:pic>
      </p:grpSp>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16</a:t>
            </a:fld>
            <a:endParaRPr lang="fr-FR"/>
          </a:p>
        </p:txBody>
      </p:sp>
      <p:sp>
        <p:nvSpPr>
          <p:cNvPr id="29" name="ZoneTexte 28">
            <a:extLst>
              <a:ext uri="{FF2B5EF4-FFF2-40B4-BE49-F238E27FC236}">
                <a16:creationId xmlns:a16="http://schemas.microsoft.com/office/drawing/2014/main" id="{6338D54D-5552-4AFE-919D-EE2D29081B03}"/>
              </a:ext>
            </a:extLst>
          </p:cNvPr>
          <p:cNvSpPr txBox="1"/>
          <p:nvPr/>
        </p:nvSpPr>
        <p:spPr>
          <a:xfrm>
            <a:off x="7588150" y="1589272"/>
            <a:ext cx="8188656"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  Les champs tatoués d’une « * » sont obligatoires.</a:t>
            </a:r>
          </a:p>
          <a:p>
            <a:pPr algn="just"/>
            <a:r>
              <a:rPr lang="fr-FR" dirty="0"/>
              <a:t>- Sélectionnez « Récapitulatif » en cliquant sur le bouton radio correspondant. Le champs unitaire ne devra pas être sélectionné. </a:t>
            </a:r>
          </a:p>
        </p:txBody>
      </p:sp>
      <p:sp>
        <p:nvSpPr>
          <p:cNvPr id="3" name="ZoneTexte 2">
            <a:extLst>
              <a:ext uri="{FF2B5EF4-FFF2-40B4-BE49-F238E27FC236}">
                <a16:creationId xmlns:a16="http://schemas.microsoft.com/office/drawing/2014/main" id="{708687FE-1494-4DA4-BAC3-752AC5683331}"/>
              </a:ext>
            </a:extLst>
          </p:cNvPr>
          <p:cNvSpPr txBox="1"/>
          <p:nvPr/>
        </p:nvSpPr>
        <p:spPr>
          <a:xfrm>
            <a:off x="2204787" y="879999"/>
            <a:ext cx="11054686" cy="461665"/>
          </a:xfrm>
          <a:prstGeom prst="rect">
            <a:avLst/>
          </a:prstGeom>
          <a:noFill/>
        </p:spPr>
        <p:txBody>
          <a:bodyPr wrap="square" rtlCol="0">
            <a:spAutoFit/>
          </a:bodyPr>
          <a:lstStyle/>
          <a:p>
            <a:pPr algn="ctr"/>
            <a:r>
              <a:rPr lang="fr-RE" sz="2400" b="1" u="sng" dirty="0">
                <a:solidFill>
                  <a:schemeClr val="accent1"/>
                </a:solidFill>
              </a:rPr>
              <a:t>Exemple: poste montant taux forfaitaire</a:t>
            </a:r>
            <a:endParaRPr lang="fr-FR" sz="2400" b="1" u="sng" dirty="0">
              <a:solidFill>
                <a:schemeClr val="accent1"/>
              </a:solidFill>
            </a:endParaRPr>
          </a:p>
        </p:txBody>
      </p:sp>
      <p:sp>
        <p:nvSpPr>
          <p:cNvPr id="13" name="ZoneTexte 12">
            <a:extLst>
              <a:ext uri="{FF2B5EF4-FFF2-40B4-BE49-F238E27FC236}">
                <a16:creationId xmlns:a16="http://schemas.microsoft.com/office/drawing/2014/main" id="{2D316D36-FE9E-43DE-A2BC-BC3DD489CE74}"/>
              </a:ext>
            </a:extLst>
          </p:cNvPr>
          <p:cNvSpPr txBox="1"/>
          <p:nvPr/>
        </p:nvSpPr>
        <p:spPr>
          <a:xfrm>
            <a:off x="7588150" y="2785420"/>
            <a:ext cx="8188656"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Indiquez ici le libellé du poste de la dépense correspondant se trouvant dans le tableau précédent. </a:t>
            </a:r>
          </a:p>
        </p:txBody>
      </p:sp>
      <p:cxnSp>
        <p:nvCxnSpPr>
          <p:cNvPr id="16" name="Connecteur droit avec flèche 15">
            <a:extLst>
              <a:ext uri="{FF2B5EF4-FFF2-40B4-BE49-F238E27FC236}">
                <a16:creationId xmlns:a16="http://schemas.microsoft.com/office/drawing/2014/main" id="{9AD34D85-A8A0-47EA-BE0B-6BA2C207326A}"/>
              </a:ext>
            </a:extLst>
          </p:cNvPr>
          <p:cNvCxnSpPr>
            <a:cxnSpLocks/>
          </p:cNvCxnSpPr>
          <p:nvPr/>
        </p:nvCxnSpPr>
        <p:spPr>
          <a:xfrm flipH="1">
            <a:off x="5308055" y="1897039"/>
            <a:ext cx="2280096" cy="70167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38CECD9-25D3-4577-B1FE-951A64985A25}"/>
              </a:ext>
            </a:extLst>
          </p:cNvPr>
          <p:cNvCxnSpPr>
            <a:cxnSpLocks/>
            <a:stCxn id="26" idx="1"/>
            <a:endCxn id="24" idx="3"/>
          </p:cNvCxnSpPr>
          <p:nvPr/>
        </p:nvCxnSpPr>
        <p:spPr>
          <a:xfrm flipH="1" flipV="1">
            <a:off x="7011422" y="5942628"/>
            <a:ext cx="576728" cy="74818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Organigramme : Alternative 23">
            <a:extLst>
              <a:ext uri="{FF2B5EF4-FFF2-40B4-BE49-F238E27FC236}">
                <a16:creationId xmlns:a16="http://schemas.microsoft.com/office/drawing/2014/main" id="{8A8A5A51-28A0-42C3-959C-50B9EA168732}"/>
              </a:ext>
            </a:extLst>
          </p:cNvPr>
          <p:cNvSpPr/>
          <p:nvPr/>
        </p:nvSpPr>
        <p:spPr>
          <a:xfrm>
            <a:off x="165269" y="5662130"/>
            <a:ext cx="6846153" cy="560995"/>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16A567D6-29F6-4D65-B75A-37CF2590AB31}"/>
              </a:ext>
            </a:extLst>
          </p:cNvPr>
          <p:cNvSpPr txBox="1"/>
          <p:nvPr/>
        </p:nvSpPr>
        <p:spPr>
          <a:xfrm>
            <a:off x="7588150" y="5675148"/>
            <a:ext cx="8188656" cy="2031325"/>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285750" indent="-285750" algn="just">
              <a:buFontTx/>
              <a:buChar char="-"/>
            </a:pPr>
            <a:r>
              <a:rPr lang="fr-FR" b="1" u="sng" dirty="0">
                <a:solidFill>
                  <a:srgbClr val="0C4CA2"/>
                </a:solidFill>
              </a:rPr>
              <a:t>Important:</a:t>
            </a:r>
            <a:r>
              <a:rPr lang="fr-FR" dirty="0"/>
              <a:t> vous devez saisir la base de calcul qui correspond à la définition apportée dans votre convention de subvention. Toute saisie erronée est de nature à invalider la demande de paiement.</a:t>
            </a:r>
          </a:p>
          <a:p>
            <a:pPr marL="285750" indent="-285750" algn="just">
              <a:buFontTx/>
              <a:buChar char="-"/>
            </a:pPr>
            <a:r>
              <a:rPr lang="fr-FR" dirty="0"/>
              <a:t>Le taux forfaitaire est grisé et ne peut pas être modifié. Il est le reflet du taux accordé dans votre convention.</a:t>
            </a:r>
          </a:p>
          <a:p>
            <a:pPr marL="285750" indent="-285750" algn="just">
              <a:buFontTx/>
              <a:buChar char="-"/>
            </a:pPr>
            <a:r>
              <a:rPr lang="fr-FR" dirty="0"/>
              <a:t>Point de vigilance: le calcul automatique fait sur cet écran doit correspondre à celui calculé dans l’état récapitulatif.</a:t>
            </a:r>
          </a:p>
        </p:txBody>
      </p:sp>
      <p:cxnSp>
        <p:nvCxnSpPr>
          <p:cNvPr id="30" name="Connecteur droit avec flèche 29">
            <a:extLst>
              <a:ext uri="{FF2B5EF4-FFF2-40B4-BE49-F238E27FC236}">
                <a16:creationId xmlns:a16="http://schemas.microsoft.com/office/drawing/2014/main" id="{73F55414-1635-4950-A67F-B1BB114292E7}"/>
              </a:ext>
            </a:extLst>
          </p:cNvPr>
          <p:cNvCxnSpPr>
            <a:cxnSpLocks/>
          </p:cNvCxnSpPr>
          <p:nvPr/>
        </p:nvCxnSpPr>
        <p:spPr>
          <a:xfrm flipH="1" flipV="1">
            <a:off x="6923314" y="3057569"/>
            <a:ext cx="664836" cy="5101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08D1B088-F666-4253-879C-5A8ACA43C8ED}"/>
              </a:ext>
            </a:extLst>
          </p:cNvPr>
          <p:cNvSpPr txBox="1"/>
          <p:nvPr/>
        </p:nvSpPr>
        <p:spPr>
          <a:xfrm>
            <a:off x="0" y="167388"/>
            <a:ext cx="15908439" cy="523220"/>
          </a:xfrm>
          <a:prstGeom prst="rect">
            <a:avLst/>
          </a:prstGeom>
          <a:noFill/>
        </p:spPr>
        <p:txBody>
          <a:bodyPr wrap="square" rtlCol="0">
            <a:spAutoFit/>
          </a:bodyPr>
          <a:lstStyle/>
          <a:p>
            <a:r>
              <a:rPr lang="fr-FR" sz="2800" b="1" u="sng" dirty="0">
                <a:solidFill>
                  <a:schemeClr val="accent2"/>
                </a:solidFill>
              </a:rPr>
              <a:t>IV. Saisie du formulaire: Partie 3 - Dépenses réalisées (6/8) - </a:t>
            </a:r>
            <a:r>
              <a:rPr lang="fr-FR" sz="2400" b="1" i="1" u="sng" dirty="0">
                <a:solidFill>
                  <a:schemeClr val="accent2"/>
                </a:solidFill>
              </a:rPr>
              <a:t>L’onglet de saisie « Dépenses réalisées » </a:t>
            </a:r>
            <a:endParaRPr lang="fr-FR" sz="2800" b="1" i="1" u="sng" dirty="0">
              <a:solidFill>
                <a:schemeClr val="accent2"/>
              </a:solidFill>
            </a:endParaRPr>
          </a:p>
        </p:txBody>
      </p:sp>
      <p:grpSp>
        <p:nvGrpSpPr>
          <p:cNvPr id="19" name="Groupe 18">
            <a:extLst>
              <a:ext uri="{FF2B5EF4-FFF2-40B4-BE49-F238E27FC236}">
                <a16:creationId xmlns:a16="http://schemas.microsoft.com/office/drawing/2014/main" id="{ABF51784-B5AD-4A0D-A2AE-53C19628ABC0}"/>
              </a:ext>
            </a:extLst>
          </p:cNvPr>
          <p:cNvGrpSpPr/>
          <p:nvPr/>
        </p:nvGrpSpPr>
        <p:grpSpPr>
          <a:xfrm>
            <a:off x="1904184" y="9464142"/>
            <a:ext cx="5140327" cy="472794"/>
            <a:chOff x="7721323" y="3847658"/>
            <a:chExt cx="5116724" cy="673693"/>
          </a:xfrm>
        </p:grpSpPr>
        <p:sp>
          <p:nvSpPr>
            <p:cNvPr id="20" name="ZoneTexte 19">
              <a:extLst>
                <a:ext uri="{FF2B5EF4-FFF2-40B4-BE49-F238E27FC236}">
                  <a16:creationId xmlns:a16="http://schemas.microsoft.com/office/drawing/2014/main" id="{402A40EC-6589-472A-9475-0763397D78CC}"/>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3" name="Image 22">
              <a:extLst>
                <a:ext uri="{FF2B5EF4-FFF2-40B4-BE49-F238E27FC236}">
                  <a16:creationId xmlns:a16="http://schemas.microsoft.com/office/drawing/2014/main" id="{F4917F8B-ABCF-4714-8495-C1A667995D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
        <p:nvSpPr>
          <p:cNvPr id="28" name="ZoneTexte 27">
            <a:extLst>
              <a:ext uri="{FF2B5EF4-FFF2-40B4-BE49-F238E27FC236}">
                <a16:creationId xmlns:a16="http://schemas.microsoft.com/office/drawing/2014/main" id="{640E46CA-8C69-4E27-BE22-4DA686E9CD90}"/>
              </a:ext>
            </a:extLst>
          </p:cNvPr>
          <p:cNvSpPr txBox="1"/>
          <p:nvPr/>
        </p:nvSpPr>
        <p:spPr>
          <a:xfrm>
            <a:off x="7588150" y="3677466"/>
            <a:ext cx="8188656"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Ce champs n’est pas à compléter en cas de recours à un taux forfaitaire, car il n’y a pas de pièces justificatives à transmettre.</a:t>
            </a:r>
          </a:p>
        </p:txBody>
      </p:sp>
      <p:cxnSp>
        <p:nvCxnSpPr>
          <p:cNvPr id="31" name="Connecteur droit avec flèche 30">
            <a:extLst>
              <a:ext uri="{FF2B5EF4-FFF2-40B4-BE49-F238E27FC236}">
                <a16:creationId xmlns:a16="http://schemas.microsoft.com/office/drawing/2014/main" id="{4E996108-9CD9-480B-A1DF-AB2E8B81FB2D}"/>
              </a:ext>
            </a:extLst>
          </p:cNvPr>
          <p:cNvCxnSpPr>
            <a:cxnSpLocks/>
            <a:stCxn id="28" idx="1"/>
          </p:cNvCxnSpPr>
          <p:nvPr/>
        </p:nvCxnSpPr>
        <p:spPr>
          <a:xfrm flipH="1" flipV="1">
            <a:off x="6923314" y="3514955"/>
            <a:ext cx="664836" cy="48567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355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A4D3446E-A1A3-430D-A1F9-B3264B54EDF2}"/>
              </a:ext>
            </a:extLst>
          </p:cNvPr>
          <p:cNvPicPr>
            <a:picLocks noChangeAspect="1"/>
          </p:cNvPicPr>
          <p:nvPr/>
        </p:nvPicPr>
        <p:blipFill rotWithShape="1">
          <a:blip r:embed="rId3"/>
          <a:srcRect l="2610"/>
          <a:stretch/>
        </p:blipFill>
        <p:spPr>
          <a:xfrm>
            <a:off x="245448" y="1415155"/>
            <a:ext cx="6966967" cy="8079009"/>
          </a:xfrm>
          <a:prstGeom prst="rect">
            <a:avLst/>
          </a:prstGeom>
          <a:ln>
            <a:solidFill>
              <a:schemeClr val="bg2"/>
            </a:solidFill>
          </a:ln>
        </p:spPr>
      </p:pic>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17</a:t>
            </a:fld>
            <a:endParaRPr lang="fr-FR" dirty="0"/>
          </a:p>
        </p:txBody>
      </p:sp>
      <p:sp>
        <p:nvSpPr>
          <p:cNvPr id="29" name="ZoneTexte 28">
            <a:extLst>
              <a:ext uri="{FF2B5EF4-FFF2-40B4-BE49-F238E27FC236}">
                <a16:creationId xmlns:a16="http://schemas.microsoft.com/office/drawing/2014/main" id="{6338D54D-5552-4AFE-919D-EE2D29081B03}"/>
              </a:ext>
            </a:extLst>
          </p:cNvPr>
          <p:cNvSpPr txBox="1"/>
          <p:nvPr/>
        </p:nvSpPr>
        <p:spPr>
          <a:xfrm>
            <a:off x="7438027" y="1428572"/>
            <a:ext cx="8338780"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  Les champs tatoués d’une « * » sont obligatoires.</a:t>
            </a:r>
          </a:p>
          <a:p>
            <a:pPr algn="just"/>
            <a:r>
              <a:rPr lang="fr-FR" dirty="0"/>
              <a:t>- Sélectionnez « Récapitulatif » en cliquant sur le bouton radio correspondant. Le champs unitaire ne devra pas être sélectionné. </a:t>
            </a:r>
          </a:p>
        </p:txBody>
      </p:sp>
      <p:sp>
        <p:nvSpPr>
          <p:cNvPr id="13" name="ZoneTexte 12">
            <a:extLst>
              <a:ext uri="{FF2B5EF4-FFF2-40B4-BE49-F238E27FC236}">
                <a16:creationId xmlns:a16="http://schemas.microsoft.com/office/drawing/2014/main" id="{2D316D36-FE9E-43DE-A2BC-BC3DD489CE74}"/>
              </a:ext>
            </a:extLst>
          </p:cNvPr>
          <p:cNvSpPr txBox="1"/>
          <p:nvPr/>
        </p:nvSpPr>
        <p:spPr>
          <a:xfrm>
            <a:off x="7438027" y="2449611"/>
            <a:ext cx="8338778"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Indiquez ici le libellé du poste de la dépense correspondant à la dépense renseignée se trouvant dans le tableau précédent.  </a:t>
            </a:r>
          </a:p>
        </p:txBody>
      </p:sp>
      <p:cxnSp>
        <p:nvCxnSpPr>
          <p:cNvPr id="17" name="Connecteur droit avec flèche 16">
            <a:extLst>
              <a:ext uri="{FF2B5EF4-FFF2-40B4-BE49-F238E27FC236}">
                <a16:creationId xmlns:a16="http://schemas.microsoft.com/office/drawing/2014/main" id="{138CECD9-25D3-4577-B1FE-951A64985A25}"/>
              </a:ext>
            </a:extLst>
          </p:cNvPr>
          <p:cNvCxnSpPr>
            <a:cxnSpLocks/>
            <a:endCxn id="24" idx="3"/>
          </p:cNvCxnSpPr>
          <p:nvPr/>
        </p:nvCxnSpPr>
        <p:spPr>
          <a:xfrm flipH="1">
            <a:off x="4883105" y="6414809"/>
            <a:ext cx="2554922"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Organigramme : Alternative 23">
            <a:extLst>
              <a:ext uri="{FF2B5EF4-FFF2-40B4-BE49-F238E27FC236}">
                <a16:creationId xmlns:a16="http://schemas.microsoft.com/office/drawing/2014/main" id="{8A8A5A51-28A0-42C3-959C-50B9EA168732}"/>
              </a:ext>
            </a:extLst>
          </p:cNvPr>
          <p:cNvSpPr/>
          <p:nvPr/>
        </p:nvSpPr>
        <p:spPr>
          <a:xfrm>
            <a:off x="2945123" y="6184343"/>
            <a:ext cx="1937982" cy="460932"/>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id="{73F55414-1635-4950-A67F-B1BB114292E7}"/>
              </a:ext>
            </a:extLst>
          </p:cNvPr>
          <p:cNvCxnSpPr>
            <a:cxnSpLocks/>
            <a:stCxn id="13" idx="1"/>
          </p:cNvCxnSpPr>
          <p:nvPr/>
        </p:nvCxnSpPr>
        <p:spPr>
          <a:xfrm flipH="1">
            <a:off x="6943725" y="2772777"/>
            <a:ext cx="494302"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B6182575-40A2-4FCE-B421-9409AD3056BB}"/>
              </a:ext>
            </a:extLst>
          </p:cNvPr>
          <p:cNvSpPr txBox="1"/>
          <p:nvPr/>
        </p:nvSpPr>
        <p:spPr>
          <a:xfrm>
            <a:off x="2276958" y="707427"/>
            <a:ext cx="11054686" cy="461665"/>
          </a:xfrm>
          <a:prstGeom prst="rect">
            <a:avLst/>
          </a:prstGeom>
          <a:noFill/>
        </p:spPr>
        <p:txBody>
          <a:bodyPr wrap="square" rtlCol="0">
            <a:spAutoFit/>
          </a:bodyPr>
          <a:lstStyle/>
          <a:p>
            <a:pPr algn="ctr"/>
            <a:r>
              <a:rPr lang="fr-RE" sz="2400" b="1" u="sng" dirty="0">
                <a:solidFill>
                  <a:schemeClr val="accent1"/>
                </a:solidFill>
              </a:rPr>
              <a:t>Exemple : cas d’une opération en BSCU (FRET FEDER et FSE+)</a:t>
            </a:r>
            <a:endParaRPr lang="fr-FR" sz="2400" b="1" u="sng" dirty="0">
              <a:solidFill>
                <a:schemeClr val="accent1"/>
              </a:solidFill>
            </a:endParaRPr>
          </a:p>
        </p:txBody>
      </p:sp>
      <p:sp>
        <p:nvSpPr>
          <p:cNvPr id="45" name="ZoneTexte 44">
            <a:extLst>
              <a:ext uri="{FF2B5EF4-FFF2-40B4-BE49-F238E27FC236}">
                <a16:creationId xmlns:a16="http://schemas.microsoft.com/office/drawing/2014/main" id="{9BAEF4EE-BEAC-4048-B7EC-E9191F17A161}"/>
              </a:ext>
            </a:extLst>
          </p:cNvPr>
          <p:cNvSpPr txBox="1"/>
          <p:nvPr/>
        </p:nvSpPr>
        <p:spPr>
          <a:xfrm>
            <a:off x="7438027" y="8847597"/>
            <a:ext cx="8338778"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Les zones « Descriptif » et « Commentaire » sont à votre disposition si vous souhaitez apporter des précisions sur les dépenses présentées.</a:t>
            </a:r>
          </a:p>
        </p:txBody>
      </p:sp>
      <p:sp>
        <p:nvSpPr>
          <p:cNvPr id="48" name="Rectangle 47">
            <a:extLst>
              <a:ext uri="{FF2B5EF4-FFF2-40B4-BE49-F238E27FC236}">
                <a16:creationId xmlns:a16="http://schemas.microsoft.com/office/drawing/2014/main" id="{E9B9CC40-A9A7-46F6-889A-496BD9372AE7}"/>
              </a:ext>
            </a:extLst>
          </p:cNvPr>
          <p:cNvSpPr/>
          <p:nvPr/>
        </p:nvSpPr>
        <p:spPr>
          <a:xfrm>
            <a:off x="4781901" y="7123473"/>
            <a:ext cx="335789" cy="16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A06D4438-D456-49C7-874D-0528C2F2CB8D}"/>
              </a:ext>
            </a:extLst>
          </p:cNvPr>
          <p:cNvSpPr txBox="1"/>
          <p:nvPr/>
        </p:nvSpPr>
        <p:spPr>
          <a:xfrm>
            <a:off x="0" y="68974"/>
            <a:ext cx="15953676" cy="523220"/>
          </a:xfrm>
          <a:prstGeom prst="rect">
            <a:avLst/>
          </a:prstGeom>
          <a:noFill/>
        </p:spPr>
        <p:txBody>
          <a:bodyPr wrap="square" rtlCol="0">
            <a:spAutoFit/>
          </a:bodyPr>
          <a:lstStyle/>
          <a:p>
            <a:r>
              <a:rPr lang="fr-FR" sz="2800" b="1" u="sng" dirty="0">
                <a:solidFill>
                  <a:schemeClr val="accent2"/>
                </a:solidFill>
              </a:rPr>
              <a:t>IV. Saisie du formulaire: Partie 3 - Dépenses réalisées (7/8) - </a:t>
            </a:r>
            <a:r>
              <a:rPr lang="fr-FR" sz="2400" b="1" i="1" u="sng" dirty="0">
                <a:solidFill>
                  <a:schemeClr val="accent2"/>
                </a:solidFill>
              </a:rPr>
              <a:t>L’onglet de saisie « Dépenses réalisées » </a:t>
            </a:r>
            <a:endParaRPr lang="fr-FR" sz="2800" b="1" i="1" u="sng" dirty="0">
              <a:solidFill>
                <a:schemeClr val="accent2"/>
              </a:solidFill>
            </a:endParaRPr>
          </a:p>
        </p:txBody>
      </p:sp>
      <p:sp>
        <p:nvSpPr>
          <p:cNvPr id="21" name="ZoneTexte 20">
            <a:extLst>
              <a:ext uri="{FF2B5EF4-FFF2-40B4-BE49-F238E27FC236}">
                <a16:creationId xmlns:a16="http://schemas.microsoft.com/office/drawing/2014/main" id="{7879CB04-FA84-4790-9A02-1E42F3018F8D}"/>
              </a:ext>
            </a:extLst>
          </p:cNvPr>
          <p:cNvSpPr txBox="1"/>
          <p:nvPr/>
        </p:nvSpPr>
        <p:spPr>
          <a:xfrm>
            <a:off x="7438027" y="4254565"/>
            <a:ext cx="8338778" cy="3693319"/>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algn="just"/>
            <a:r>
              <a:rPr lang="fr-FR" dirty="0"/>
              <a:t>Il est attendu ici le montant unitaire associé au code barème.</a:t>
            </a:r>
          </a:p>
          <a:p>
            <a:pPr algn="just"/>
            <a:endParaRPr lang="fr-FR" dirty="0"/>
          </a:p>
          <a:p>
            <a:pPr algn="just"/>
            <a:r>
              <a:rPr lang="fr-FR" dirty="0"/>
              <a:t>- Pour les opérations FRET FEDER, le coût est repris dans « la grille de barèmes par type d’acheminements » consultable  sur le site de la Région Réunion (</a:t>
            </a:r>
            <a:r>
              <a:rPr lang="fr-FR" dirty="0">
                <a:hlinkClick r:id="rId4"/>
              </a:rPr>
              <a:t>https://regionreunion.com/actualite/toute-l-actualite/article/votre-projet-feder-2021-2027</a:t>
            </a:r>
            <a:r>
              <a:rPr lang="fr-FR" dirty="0"/>
              <a:t>) dans la page consacrée au FRET FEDER 2023-2028. Le coût unitaire varie chaque année, vous devrez reporter le coût correspondant à l’année de la dépense présentée. </a:t>
            </a:r>
          </a:p>
          <a:p>
            <a:pPr algn="just"/>
            <a:endParaRPr lang="fr-FR" dirty="0"/>
          </a:p>
          <a:p>
            <a:pPr algn="just"/>
            <a:r>
              <a:rPr lang="fr-FR" dirty="0"/>
              <a:t>- Pour les opérations FSE+ reprendre le coût unitaire dans l’acte attributif de subvention. En cas de doute consultez le service instructeur.</a:t>
            </a:r>
          </a:p>
          <a:p>
            <a:pPr algn="just"/>
            <a:endParaRPr lang="fr-FR" dirty="0"/>
          </a:p>
          <a:p>
            <a:pPr algn="just"/>
            <a:r>
              <a:rPr lang="fr-FR" b="1" u="sng" dirty="0">
                <a:solidFill>
                  <a:schemeClr val="accent1"/>
                </a:solidFill>
              </a:rPr>
              <a:t>Attention</a:t>
            </a:r>
            <a:r>
              <a:rPr lang="fr-FR" b="1" dirty="0">
                <a:solidFill>
                  <a:schemeClr val="accent1"/>
                </a:solidFill>
              </a:rPr>
              <a:t>, </a:t>
            </a:r>
            <a:r>
              <a:rPr lang="fr-FR" dirty="0"/>
              <a:t>les erreurs de saisies sur la valeur des barèmes (BSCU*) sont susceptibles d’invalider la demande de paiement. </a:t>
            </a:r>
          </a:p>
        </p:txBody>
      </p:sp>
      <p:sp>
        <p:nvSpPr>
          <p:cNvPr id="27" name="ZoneTexte 26">
            <a:extLst>
              <a:ext uri="{FF2B5EF4-FFF2-40B4-BE49-F238E27FC236}">
                <a16:creationId xmlns:a16="http://schemas.microsoft.com/office/drawing/2014/main" id="{3498BB9A-1E48-4944-BC87-8F26BDBFD851}"/>
              </a:ext>
            </a:extLst>
          </p:cNvPr>
          <p:cNvSpPr txBox="1"/>
          <p:nvPr/>
        </p:nvSpPr>
        <p:spPr>
          <a:xfrm>
            <a:off x="11446553" y="10305444"/>
            <a:ext cx="4026090" cy="276999"/>
          </a:xfrm>
          <a:prstGeom prst="rect">
            <a:avLst/>
          </a:prstGeom>
          <a:noFill/>
        </p:spPr>
        <p:txBody>
          <a:bodyPr wrap="square" rtlCol="0">
            <a:spAutoFit/>
          </a:bodyPr>
          <a:lstStyle/>
          <a:p>
            <a:pPr algn="r"/>
            <a:r>
              <a:rPr lang="fr-RE" sz="1200" i="1" dirty="0"/>
              <a:t>* Barème Standard Coût Unitaire </a:t>
            </a:r>
          </a:p>
        </p:txBody>
      </p:sp>
      <p:grpSp>
        <p:nvGrpSpPr>
          <p:cNvPr id="26" name="Groupe 25">
            <a:extLst>
              <a:ext uri="{FF2B5EF4-FFF2-40B4-BE49-F238E27FC236}">
                <a16:creationId xmlns:a16="http://schemas.microsoft.com/office/drawing/2014/main" id="{510D1D34-B7B1-4232-99BF-059E6C3CA9B1}"/>
              </a:ext>
            </a:extLst>
          </p:cNvPr>
          <p:cNvGrpSpPr/>
          <p:nvPr/>
        </p:nvGrpSpPr>
        <p:grpSpPr>
          <a:xfrm>
            <a:off x="2050549" y="9499568"/>
            <a:ext cx="5140327" cy="472794"/>
            <a:chOff x="7721323" y="3847658"/>
            <a:chExt cx="5116724" cy="673693"/>
          </a:xfrm>
        </p:grpSpPr>
        <p:sp>
          <p:nvSpPr>
            <p:cNvPr id="32" name="ZoneTexte 31">
              <a:extLst>
                <a:ext uri="{FF2B5EF4-FFF2-40B4-BE49-F238E27FC236}">
                  <a16:creationId xmlns:a16="http://schemas.microsoft.com/office/drawing/2014/main" id="{E45A5F48-4F02-490F-95DD-A1512827ACB9}"/>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33" name="Image 32">
              <a:extLst>
                <a:ext uri="{FF2B5EF4-FFF2-40B4-BE49-F238E27FC236}">
                  <a16:creationId xmlns:a16="http://schemas.microsoft.com/office/drawing/2014/main" id="{851480C6-3DD8-454A-988A-EC7D331E32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pic>
        <p:nvPicPr>
          <p:cNvPr id="23" name="Image 22">
            <a:extLst>
              <a:ext uri="{FF2B5EF4-FFF2-40B4-BE49-F238E27FC236}">
                <a16:creationId xmlns:a16="http://schemas.microsoft.com/office/drawing/2014/main" id="{198065B1-67A3-43C4-9B5F-FBE83991C5F9}"/>
              </a:ext>
            </a:extLst>
          </p:cNvPr>
          <p:cNvPicPr>
            <a:picLocks noChangeAspect="1"/>
          </p:cNvPicPr>
          <p:nvPr/>
        </p:nvPicPr>
        <p:blipFill>
          <a:blip r:embed="rId7"/>
          <a:stretch>
            <a:fillRect/>
          </a:stretch>
        </p:blipFill>
        <p:spPr>
          <a:xfrm>
            <a:off x="3152090" y="2160651"/>
            <a:ext cx="2290734" cy="442876"/>
          </a:xfrm>
          <a:prstGeom prst="rect">
            <a:avLst/>
          </a:prstGeom>
        </p:spPr>
      </p:pic>
      <p:cxnSp>
        <p:nvCxnSpPr>
          <p:cNvPr id="16" name="Connecteur droit avec flèche 15">
            <a:extLst>
              <a:ext uri="{FF2B5EF4-FFF2-40B4-BE49-F238E27FC236}">
                <a16:creationId xmlns:a16="http://schemas.microsoft.com/office/drawing/2014/main" id="{9AD34D85-A8A0-47EA-BE0B-6BA2C207326A}"/>
              </a:ext>
            </a:extLst>
          </p:cNvPr>
          <p:cNvCxnSpPr>
            <a:cxnSpLocks/>
            <a:stCxn id="29" idx="1"/>
          </p:cNvCxnSpPr>
          <p:nvPr/>
        </p:nvCxnSpPr>
        <p:spPr>
          <a:xfrm flipH="1">
            <a:off x="5329238" y="1890237"/>
            <a:ext cx="2108789" cy="46166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34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18</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3 - Dépenses réalisées (8/8)</a:t>
            </a:r>
          </a:p>
        </p:txBody>
      </p:sp>
      <p:pic>
        <p:nvPicPr>
          <p:cNvPr id="3" name="Image 2">
            <a:extLst>
              <a:ext uri="{FF2B5EF4-FFF2-40B4-BE49-F238E27FC236}">
                <a16:creationId xmlns:a16="http://schemas.microsoft.com/office/drawing/2014/main" id="{1FD3F304-5ED9-4B79-92D8-39B25B596308}"/>
              </a:ext>
            </a:extLst>
          </p:cNvPr>
          <p:cNvPicPr>
            <a:picLocks noChangeAspect="1"/>
          </p:cNvPicPr>
          <p:nvPr/>
        </p:nvPicPr>
        <p:blipFill>
          <a:blip r:embed="rId3"/>
          <a:stretch>
            <a:fillRect/>
          </a:stretch>
        </p:blipFill>
        <p:spPr>
          <a:xfrm>
            <a:off x="246761" y="2355598"/>
            <a:ext cx="7853457" cy="3844922"/>
          </a:xfrm>
          <a:prstGeom prst="rect">
            <a:avLst/>
          </a:prstGeom>
          <a:ln>
            <a:solidFill>
              <a:schemeClr val="bg2"/>
            </a:solidFill>
          </a:ln>
        </p:spPr>
      </p:pic>
      <p:sp>
        <p:nvSpPr>
          <p:cNvPr id="18" name="ZoneTexte 17">
            <a:extLst>
              <a:ext uri="{FF2B5EF4-FFF2-40B4-BE49-F238E27FC236}">
                <a16:creationId xmlns:a16="http://schemas.microsoft.com/office/drawing/2014/main" id="{EE113816-D262-422E-AC03-DA64E99E27F2}"/>
              </a:ext>
            </a:extLst>
          </p:cNvPr>
          <p:cNvSpPr txBox="1"/>
          <p:nvPr/>
        </p:nvSpPr>
        <p:spPr>
          <a:xfrm>
            <a:off x="8526021" y="2298083"/>
            <a:ext cx="7298999" cy="2031325"/>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285750" indent="-285750" algn="just">
              <a:buFontTx/>
              <a:buChar char="-"/>
            </a:pPr>
            <a:endParaRPr lang="fr-RE" dirty="0"/>
          </a:p>
          <a:p>
            <a:pPr marL="285750" indent="-285750" algn="just">
              <a:buFontTx/>
              <a:buChar char="-"/>
            </a:pPr>
            <a:r>
              <a:rPr lang="fr-RE" dirty="0"/>
              <a:t>A la fin de la partie 3 du formulaire, vous avez la possibilité de rajouter des pièces justificatives de dépenses complémentaires.</a:t>
            </a:r>
          </a:p>
          <a:p>
            <a:pPr algn="just"/>
            <a:endParaRPr lang="fr-RE" dirty="0"/>
          </a:p>
          <a:p>
            <a:pPr marL="285750" indent="-285750" algn="just">
              <a:buFontTx/>
              <a:buChar char="-"/>
            </a:pPr>
            <a:r>
              <a:rPr lang="fr-RE" dirty="0"/>
              <a:t>Attention, le poids de chaque fichier est limité à 40 Mo avec un plafond global de 1000 Mo pour l’ensemble des fichiers téléversé sur cette partie.</a:t>
            </a:r>
          </a:p>
          <a:p>
            <a:pPr algn="just"/>
            <a:endParaRPr lang="fr-RE" dirty="0"/>
          </a:p>
        </p:txBody>
      </p:sp>
      <p:sp>
        <p:nvSpPr>
          <p:cNvPr id="19" name="Organigramme : Alternative 18">
            <a:extLst>
              <a:ext uri="{FF2B5EF4-FFF2-40B4-BE49-F238E27FC236}">
                <a16:creationId xmlns:a16="http://schemas.microsoft.com/office/drawing/2014/main" id="{27E81937-ABF3-45A2-B917-23E37F5482F4}"/>
              </a:ext>
            </a:extLst>
          </p:cNvPr>
          <p:cNvSpPr/>
          <p:nvPr/>
        </p:nvSpPr>
        <p:spPr>
          <a:xfrm>
            <a:off x="6368222" y="3495667"/>
            <a:ext cx="1241945" cy="353661"/>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a:extLst>
              <a:ext uri="{FF2B5EF4-FFF2-40B4-BE49-F238E27FC236}">
                <a16:creationId xmlns:a16="http://schemas.microsoft.com/office/drawing/2014/main" id="{50345F18-2B14-4F3E-A4B9-629DAA190773}"/>
              </a:ext>
            </a:extLst>
          </p:cNvPr>
          <p:cNvCxnSpPr>
            <a:cxnSpLocks/>
            <a:stCxn id="18" idx="1"/>
            <a:endCxn id="19" idx="3"/>
          </p:cNvCxnSpPr>
          <p:nvPr/>
        </p:nvCxnSpPr>
        <p:spPr>
          <a:xfrm flipH="1">
            <a:off x="7610167" y="3313746"/>
            <a:ext cx="915854" cy="35875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DFAAEB31-70F4-422F-BB14-51E0E0B9048A}"/>
              </a:ext>
            </a:extLst>
          </p:cNvPr>
          <p:cNvGrpSpPr/>
          <p:nvPr/>
        </p:nvGrpSpPr>
        <p:grpSpPr>
          <a:xfrm>
            <a:off x="2927767" y="6200520"/>
            <a:ext cx="5140327" cy="472794"/>
            <a:chOff x="7721323" y="3847658"/>
            <a:chExt cx="5116724" cy="673693"/>
          </a:xfrm>
        </p:grpSpPr>
        <p:sp>
          <p:nvSpPr>
            <p:cNvPr id="13" name="ZoneTexte 12">
              <a:extLst>
                <a:ext uri="{FF2B5EF4-FFF2-40B4-BE49-F238E27FC236}">
                  <a16:creationId xmlns:a16="http://schemas.microsoft.com/office/drawing/2014/main" id="{5B7E1AD3-F460-446A-BD29-04062C35D704}"/>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14" name="Image 13">
              <a:extLst>
                <a:ext uri="{FF2B5EF4-FFF2-40B4-BE49-F238E27FC236}">
                  <a16:creationId xmlns:a16="http://schemas.microsoft.com/office/drawing/2014/main" id="{151CA434-3264-4F1E-A4C5-2547CBDED20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208343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19</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226691"/>
            <a:ext cx="15785827" cy="800219"/>
          </a:xfrm>
          <a:prstGeom prst="rect">
            <a:avLst/>
          </a:prstGeom>
          <a:noFill/>
        </p:spPr>
        <p:txBody>
          <a:bodyPr wrap="square" rtlCol="0">
            <a:spAutoFit/>
          </a:bodyPr>
          <a:lstStyle/>
          <a:p>
            <a:r>
              <a:rPr lang="fr-FR" sz="2800" b="1" u="sng" dirty="0">
                <a:solidFill>
                  <a:schemeClr val="accent2"/>
                </a:solidFill>
              </a:rPr>
              <a:t>IV. Saisie du formulaire : Partie 4 - Ressources obtenues</a:t>
            </a:r>
          </a:p>
          <a:p>
            <a:endParaRPr lang="fr-FR" dirty="0"/>
          </a:p>
        </p:txBody>
      </p:sp>
      <p:pic>
        <p:nvPicPr>
          <p:cNvPr id="6" name="Image 5">
            <a:extLst>
              <a:ext uri="{FF2B5EF4-FFF2-40B4-BE49-F238E27FC236}">
                <a16:creationId xmlns:a16="http://schemas.microsoft.com/office/drawing/2014/main" id="{FA5EF9CE-76A6-4F4A-832C-6EBF6020DE46}"/>
              </a:ext>
            </a:extLst>
          </p:cNvPr>
          <p:cNvPicPr>
            <a:picLocks noChangeAspect="1"/>
          </p:cNvPicPr>
          <p:nvPr/>
        </p:nvPicPr>
        <p:blipFill>
          <a:blip r:embed="rId2"/>
          <a:stretch>
            <a:fillRect/>
          </a:stretch>
        </p:blipFill>
        <p:spPr>
          <a:xfrm>
            <a:off x="300038" y="911566"/>
            <a:ext cx="6585112" cy="3292556"/>
          </a:xfrm>
          <a:prstGeom prst="rect">
            <a:avLst/>
          </a:prstGeom>
          <a:ln>
            <a:solidFill>
              <a:schemeClr val="bg2"/>
            </a:solidFill>
          </a:ln>
        </p:spPr>
      </p:pic>
      <p:sp>
        <p:nvSpPr>
          <p:cNvPr id="19" name="ZoneTexte 18">
            <a:extLst>
              <a:ext uri="{FF2B5EF4-FFF2-40B4-BE49-F238E27FC236}">
                <a16:creationId xmlns:a16="http://schemas.microsoft.com/office/drawing/2014/main" id="{BFFBF69C-EBC0-4D02-8A50-64A6BA7226FF}"/>
              </a:ext>
            </a:extLst>
          </p:cNvPr>
          <p:cNvSpPr txBox="1"/>
          <p:nvPr/>
        </p:nvSpPr>
        <p:spPr>
          <a:xfrm>
            <a:off x="7459427" y="5699656"/>
            <a:ext cx="8573162"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Si votre demande de paiement est une demande de solde, vous devrez alors remplir les champs ci-contre en cliquant sur les boutons radios appropriés.</a:t>
            </a:r>
          </a:p>
        </p:txBody>
      </p:sp>
      <p:sp>
        <p:nvSpPr>
          <p:cNvPr id="14" name="Rectangle 13">
            <a:extLst>
              <a:ext uri="{FF2B5EF4-FFF2-40B4-BE49-F238E27FC236}">
                <a16:creationId xmlns:a16="http://schemas.microsoft.com/office/drawing/2014/main" id="{35A291A0-ACB9-41D6-B185-E9C0C1ED52C1}"/>
              </a:ext>
            </a:extLst>
          </p:cNvPr>
          <p:cNvSpPr/>
          <p:nvPr/>
        </p:nvSpPr>
        <p:spPr>
          <a:xfrm>
            <a:off x="6309360" y="6812281"/>
            <a:ext cx="418011" cy="3331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FDA8AE9C-DAFD-4335-BFF1-21391690EAE5}"/>
              </a:ext>
            </a:extLst>
          </p:cNvPr>
          <p:cNvSpPr/>
          <p:nvPr/>
        </p:nvSpPr>
        <p:spPr>
          <a:xfrm>
            <a:off x="4389120" y="945868"/>
            <a:ext cx="2876005" cy="64633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Ecran pour une demande d’ acompte</a:t>
            </a:r>
          </a:p>
        </p:txBody>
      </p:sp>
      <p:grpSp>
        <p:nvGrpSpPr>
          <p:cNvPr id="3" name="Groupe 2">
            <a:extLst>
              <a:ext uri="{FF2B5EF4-FFF2-40B4-BE49-F238E27FC236}">
                <a16:creationId xmlns:a16="http://schemas.microsoft.com/office/drawing/2014/main" id="{1951816A-DBE1-4E1D-AF56-3DE6BB1C2AAE}"/>
              </a:ext>
            </a:extLst>
          </p:cNvPr>
          <p:cNvGrpSpPr/>
          <p:nvPr/>
        </p:nvGrpSpPr>
        <p:grpSpPr>
          <a:xfrm>
            <a:off x="300038" y="5000361"/>
            <a:ext cx="7018362" cy="4853534"/>
            <a:chOff x="246762" y="4529399"/>
            <a:chExt cx="7018362" cy="4853534"/>
          </a:xfrm>
        </p:grpSpPr>
        <p:pic>
          <p:nvPicPr>
            <p:cNvPr id="13" name="Image 12">
              <a:extLst>
                <a:ext uri="{FF2B5EF4-FFF2-40B4-BE49-F238E27FC236}">
                  <a16:creationId xmlns:a16="http://schemas.microsoft.com/office/drawing/2014/main" id="{A690290D-6198-4454-BB94-81B8345BBFD4}"/>
                </a:ext>
              </a:extLst>
            </p:cNvPr>
            <p:cNvPicPr>
              <a:picLocks noChangeAspect="1"/>
            </p:cNvPicPr>
            <p:nvPr/>
          </p:nvPicPr>
          <p:blipFill>
            <a:blip r:embed="rId3"/>
            <a:stretch>
              <a:fillRect/>
            </a:stretch>
          </p:blipFill>
          <p:spPr>
            <a:xfrm>
              <a:off x="246762" y="4529399"/>
              <a:ext cx="6585112" cy="4853534"/>
            </a:xfrm>
            <a:prstGeom prst="rect">
              <a:avLst/>
            </a:prstGeom>
            <a:ln>
              <a:solidFill>
                <a:schemeClr val="bg2"/>
              </a:solidFill>
            </a:ln>
          </p:spPr>
        </p:pic>
        <p:sp>
          <p:nvSpPr>
            <p:cNvPr id="10" name="Rectangle : coins arrondis 9">
              <a:extLst>
                <a:ext uri="{FF2B5EF4-FFF2-40B4-BE49-F238E27FC236}">
                  <a16:creationId xmlns:a16="http://schemas.microsoft.com/office/drawing/2014/main" id="{20C45FAB-14AA-4B4F-9D16-9769F6D4C589}"/>
                </a:ext>
              </a:extLst>
            </p:cNvPr>
            <p:cNvSpPr/>
            <p:nvPr/>
          </p:nvSpPr>
          <p:spPr>
            <a:xfrm>
              <a:off x="4389119" y="4529399"/>
              <a:ext cx="2876005" cy="70849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Ecran pour une demande de solde</a:t>
              </a:r>
            </a:p>
          </p:txBody>
        </p:sp>
      </p:grpSp>
      <p:sp>
        <p:nvSpPr>
          <p:cNvPr id="12" name="ZoneTexte 11">
            <a:extLst>
              <a:ext uri="{FF2B5EF4-FFF2-40B4-BE49-F238E27FC236}">
                <a16:creationId xmlns:a16="http://schemas.microsoft.com/office/drawing/2014/main" id="{BD5F9F88-77BD-4C09-94D4-64165E5DC164}"/>
              </a:ext>
            </a:extLst>
          </p:cNvPr>
          <p:cNvSpPr txBox="1"/>
          <p:nvPr/>
        </p:nvSpPr>
        <p:spPr>
          <a:xfrm>
            <a:off x="7459427" y="1569965"/>
            <a:ext cx="8573162"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Si votre demande de paiement est un acompte, vous n’avez rien à saisir sur la partie 4 du formulaire. </a:t>
            </a:r>
          </a:p>
        </p:txBody>
      </p:sp>
      <p:grpSp>
        <p:nvGrpSpPr>
          <p:cNvPr id="16" name="Groupe 15">
            <a:extLst>
              <a:ext uri="{FF2B5EF4-FFF2-40B4-BE49-F238E27FC236}">
                <a16:creationId xmlns:a16="http://schemas.microsoft.com/office/drawing/2014/main" id="{644D4FE9-D88E-4432-AFEF-AA623DCE6EA3}"/>
              </a:ext>
            </a:extLst>
          </p:cNvPr>
          <p:cNvGrpSpPr/>
          <p:nvPr/>
        </p:nvGrpSpPr>
        <p:grpSpPr>
          <a:xfrm>
            <a:off x="2958081" y="9827428"/>
            <a:ext cx="5012919" cy="472794"/>
            <a:chOff x="7721323" y="3847658"/>
            <a:chExt cx="5116724" cy="673693"/>
          </a:xfrm>
        </p:grpSpPr>
        <p:sp>
          <p:nvSpPr>
            <p:cNvPr id="17" name="ZoneTexte 16">
              <a:extLst>
                <a:ext uri="{FF2B5EF4-FFF2-40B4-BE49-F238E27FC236}">
                  <a16:creationId xmlns:a16="http://schemas.microsoft.com/office/drawing/2014/main" id="{EDD27C2E-9A3D-4D7E-B447-476A42B48374}"/>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3" name="Image 22">
              <a:extLst>
                <a:ext uri="{FF2B5EF4-FFF2-40B4-BE49-F238E27FC236}">
                  <a16:creationId xmlns:a16="http://schemas.microsoft.com/office/drawing/2014/main" id="{B8B9FB38-F7FF-46EB-B26D-3D2FE1F8F2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350223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040B1581-B96D-4CF2-9423-761AC6A242A3}"/>
              </a:ext>
            </a:extLst>
          </p:cNvPr>
          <p:cNvSpPr txBox="1"/>
          <p:nvPr/>
        </p:nvSpPr>
        <p:spPr>
          <a:xfrm>
            <a:off x="200896" y="1827108"/>
            <a:ext cx="15798645" cy="7145546"/>
          </a:xfrm>
          <a:prstGeom prst="rect">
            <a:avLst/>
          </a:prstGeom>
          <a:solidFill>
            <a:schemeClr val="accent2">
              <a:lumMod val="20000"/>
              <a:lumOff val="80000"/>
            </a:schemeClr>
          </a:solidFill>
          <a:ln>
            <a:solidFill>
              <a:schemeClr val="accent3"/>
            </a:solidFill>
          </a:ln>
        </p:spPr>
        <p:txBody>
          <a:bodyPr wrap="square" rtlCol="0">
            <a:spAutoFit/>
          </a:bodyPr>
          <a:lstStyle/>
          <a:p>
            <a:pPr marL="0" marR="0" lvl="0" indent="0" algn="just" defTabSz="457200" rtl="0" eaLnBrk="1" fontAlgn="auto" latinLnBrk="0" hangingPunct="1">
              <a:lnSpc>
                <a:spcPct val="100000"/>
              </a:lnSpc>
              <a:spcBef>
                <a:spcPts val="800"/>
              </a:spcBef>
              <a:spcAft>
                <a:spcPts val="800"/>
              </a:spcAft>
              <a:buClrTx/>
              <a:buSzTx/>
              <a:buFontTx/>
              <a:buNone/>
              <a:tabLst/>
              <a:defRPr/>
            </a:pPr>
            <a:endParaRPr kumimoji="0" lang="fr-FR" sz="2000" b="1" i="0" u="sng"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algn="just">
              <a:spcBef>
                <a:spcPts val="800"/>
              </a:spcBef>
              <a:spcAft>
                <a:spcPts val="800"/>
              </a:spcAf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Le guide d’utilisation des demandes de paiement est générique quels que soient le fonds et la typologie de votre projet. Les écrans sont susceptibles de varier quelque peu selon que votre projet relève d’un investissement privé, d’un investissement public, d’un programme d’action, ... . Pour les opérations FRET-FEDER, se référer au slide 17 du présent document. </a:t>
            </a:r>
          </a:p>
          <a:p>
            <a:pPr marL="0" marR="0" lvl="0" indent="0" algn="just" defTabSz="457200" rtl="0" eaLnBrk="1" fontAlgn="auto" latinLnBrk="0" hangingPunct="1">
              <a:lnSpc>
                <a:spcPct val="100000"/>
              </a:lnSpc>
              <a:spcBef>
                <a:spcPts val="800"/>
              </a:spcBef>
              <a:spcAft>
                <a:spcPts val="800"/>
              </a:spcAft>
              <a:buClrTx/>
              <a:buSzTx/>
              <a:buFontTx/>
              <a:buNone/>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Vous pouvez présenter vos demandes de paiement</a:t>
            </a:r>
            <a:r>
              <a:rPr lang="fr-FR" sz="2300" dirty="0">
                <a:solidFill>
                  <a:prstClr val="black"/>
                </a:solidFill>
                <a:latin typeface="Calibri" panose="020F0502020204030204"/>
              </a:rPr>
              <a:t> dés que votre</a:t>
            </a: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 subvention est conventionnée.</a:t>
            </a:r>
          </a:p>
          <a:p>
            <a:pPr algn="just">
              <a:spcBef>
                <a:spcPts val="800"/>
              </a:spcBef>
              <a:spcAft>
                <a:spcPts val="800"/>
              </a:spcAf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La saisie de la demande de paiement devra obligatoirement se faire en ligne via le portail dédié aux subventions européennes et concerne l’intégralité des bénéficiaires. </a:t>
            </a:r>
            <a:r>
              <a:rPr lang="fr-FR" sz="2300" dirty="0">
                <a:solidFill>
                  <a:prstClr val="black"/>
                </a:solidFill>
                <a:latin typeface="Calibri" panose="020F0502020204030204"/>
              </a:rPr>
              <a:t>De ce fait, </a:t>
            </a:r>
            <a:r>
              <a:rPr kumimoji="0" lang="fr-FR" sz="2300" b="0" u="none" strike="noStrike" kern="1200" cap="none" spc="0" normalizeH="0" baseline="0" noProof="0" dirty="0">
                <a:ln>
                  <a:noFill/>
                </a:ln>
                <a:solidFill>
                  <a:prstClr val="black"/>
                </a:solidFill>
                <a:effectLst/>
                <a:uLnTx/>
                <a:uFillTx/>
                <a:latin typeface="Calibri" panose="020F0502020204030204"/>
                <a:ea typeface="+mn-ea"/>
                <a:cs typeface="+mn-cs"/>
              </a:rPr>
              <a:t>la création d’un compte sur le portail est également nécessaire pour les bénéficiaires ayant déposé des demandes de subvention en format papier. </a:t>
            </a:r>
          </a:p>
          <a:p>
            <a:pPr marL="0" marR="0" lvl="0" indent="0" algn="just" defTabSz="457200" rtl="0" eaLnBrk="1" fontAlgn="auto" latinLnBrk="0" hangingPunct="1">
              <a:lnSpc>
                <a:spcPct val="100000"/>
              </a:lnSpc>
              <a:spcBef>
                <a:spcPts val="800"/>
              </a:spcBef>
              <a:spcAft>
                <a:spcPts val="800"/>
              </a:spcAft>
              <a:buClrTx/>
              <a:buSzTx/>
              <a:buFontTx/>
              <a:buNone/>
              <a:tabLst/>
              <a:defRPr/>
            </a:pPr>
            <a:r>
              <a:rPr lang="fr-FR" sz="2300" dirty="0">
                <a:solidFill>
                  <a:prstClr val="black"/>
                </a:solidFill>
                <a:latin typeface="Calibri" panose="020F0502020204030204"/>
              </a:rPr>
              <a:t>Afin de vous accompagner dans cette démarche la Région Réunion a mis à votre disposition un guide de création de compte. </a:t>
            </a:r>
            <a:r>
              <a:rPr kumimoji="0" lang="fr-FR" sz="2300" b="0" u="none" strike="noStrike" kern="1200" cap="none" spc="0" normalizeH="0" baseline="0" noProof="0" dirty="0">
                <a:ln>
                  <a:noFill/>
                </a:ln>
                <a:solidFill>
                  <a:prstClr val="black"/>
                </a:solidFill>
                <a:effectLst/>
                <a:uLnTx/>
                <a:uFillTx/>
                <a:latin typeface="Calibri" panose="020F0502020204030204"/>
                <a:ea typeface="+mn-ea"/>
                <a:cs typeface="+mn-cs"/>
              </a:rPr>
              <a:t>Retrouvez la procédure «Fiche annexe au guide du bénéficiaire : Guide d’utilisation du portail des fonds européens de la Région Réunion » sur le site de la Région Réunion (</a:t>
            </a:r>
            <a:r>
              <a:rPr kumimoji="0" lang="fr-FR" sz="2300" b="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https://regionreunion.com/actualite/toute-l-actualite/article/votre-projet-feder-2021-2027</a:t>
            </a:r>
            <a:r>
              <a:rPr kumimoji="0" lang="fr-FR" sz="2300" b="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800"/>
              </a:spcBef>
              <a:spcAft>
                <a:spcPts val="800"/>
              </a:spcAft>
              <a:buClrTx/>
              <a:buSzTx/>
              <a:buFontTx/>
              <a:buNone/>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Les demandes de paiement peuvent être effectuées</a:t>
            </a:r>
            <a:r>
              <a:rPr lang="fr-FR" sz="2300" dirty="0">
                <a:solidFill>
                  <a:prstClr val="black"/>
                </a:solidFill>
                <a:latin typeface="Calibri" panose="020F0502020204030204"/>
              </a:rPr>
              <a:t> par les gestionnaires de compte mais également par les utilisateurs qui ont été rattachés à la demande de subvention dans le portail.</a:t>
            </a: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800"/>
              </a:spcBef>
              <a:spcAft>
                <a:spcPts val="800"/>
              </a:spcAft>
              <a:buClrTx/>
              <a:buSzTx/>
              <a:buFontTx/>
              <a:buNone/>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Accédez au portail via l’adresse suivante : </a:t>
            </a: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https://aides.regionreunion.com/reunion-portail/</a:t>
            </a: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800"/>
              </a:spcBef>
              <a:spcAft>
                <a:spcPts val="800"/>
              </a:spcAft>
              <a:buClrTx/>
              <a:buSzTx/>
              <a:buFontTx/>
              <a:buNone/>
              <a:tabLst/>
              <a:defRPr/>
            </a:pP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157D7-96C4-4D0E-A0E3-1899BCBF9E56}" type="slidenum">
              <a:rPr kumimoji="0" lang="fr-FR"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0BE990C6-E1FB-42BB-8A1E-C68860CEEEE5}"/>
              </a:ext>
            </a:extLst>
          </p:cNvPr>
          <p:cNvSpPr txBox="1"/>
          <p:nvPr/>
        </p:nvSpPr>
        <p:spPr>
          <a:xfrm>
            <a:off x="200896" y="226691"/>
            <a:ext cx="9301162" cy="110799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r-FR" sz="6600" b="1" u="sng" dirty="0">
                <a:solidFill>
                  <a:schemeClr val="accent2"/>
                </a:solidFill>
              </a:rPr>
              <a:t>Préambule</a:t>
            </a:r>
          </a:p>
        </p:txBody>
      </p:sp>
    </p:spTree>
    <p:extLst>
      <p:ext uri="{BB962C8B-B14F-4D97-AF65-F5344CB8AC3E}">
        <p14:creationId xmlns:p14="http://schemas.microsoft.com/office/powerpoint/2010/main" val="83907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20</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800219"/>
          </a:xfrm>
          <a:prstGeom prst="rect">
            <a:avLst/>
          </a:prstGeom>
          <a:noFill/>
        </p:spPr>
        <p:txBody>
          <a:bodyPr wrap="square" rtlCol="0">
            <a:spAutoFit/>
          </a:bodyPr>
          <a:lstStyle/>
          <a:p>
            <a:r>
              <a:rPr lang="fr-FR" sz="2800" b="1" u="sng" dirty="0">
                <a:solidFill>
                  <a:schemeClr val="accent2"/>
                </a:solidFill>
              </a:rPr>
              <a:t>IV. Saisie du formulaire: Partie 5  - Indicateurs </a:t>
            </a:r>
          </a:p>
          <a:p>
            <a:endParaRPr lang="fr-FR" dirty="0"/>
          </a:p>
        </p:txBody>
      </p:sp>
      <p:pic>
        <p:nvPicPr>
          <p:cNvPr id="3" name="Image 2">
            <a:extLst>
              <a:ext uri="{FF2B5EF4-FFF2-40B4-BE49-F238E27FC236}">
                <a16:creationId xmlns:a16="http://schemas.microsoft.com/office/drawing/2014/main" id="{F72B7237-A448-48ED-8ED1-7F15D201E13C}"/>
              </a:ext>
            </a:extLst>
          </p:cNvPr>
          <p:cNvPicPr>
            <a:picLocks noChangeAspect="1"/>
          </p:cNvPicPr>
          <p:nvPr/>
        </p:nvPicPr>
        <p:blipFill>
          <a:blip r:embed="rId3"/>
          <a:stretch>
            <a:fillRect/>
          </a:stretch>
        </p:blipFill>
        <p:spPr>
          <a:xfrm>
            <a:off x="246762" y="1240971"/>
            <a:ext cx="7836926" cy="8055723"/>
          </a:xfrm>
          <a:prstGeom prst="rect">
            <a:avLst/>
          </a:prstGeom>
          <a:ln>
            <a:solidFill>
              <a:schemeClr val="bg2"/>
            </a:solidFill>
          </a:ln>
        </p:spPr>
      </p:pic>
      <p:sp>
        <p:nvSpPr>
          <p:cNvPr id="7" name="ZoneTexte 6">
            <a:extLst>
              <a:ext uri="{FF2B5EF4-FFF2-40B4-BE49-F238E27FC236}">
                <a16:creationId xmlns:a16="http://schemas.microsoft.com/office/drawing/2014/main" id="{33E5C6AA-6186-42BA-B9ED-DDF7B9443403}"/>
              </a:ext>
            </a:extLst>
          </p:cNvPr>
          <p:cNvSpPr txBox="1"/>
          <p:nvPr/>
        </p:nvSpPr>
        <p:spPr>
          <a:xfrm>
            <a:off x="8399418" y="1240971"/>
            <a:ext cx="7554258" cy="2308324"/>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pPr marL="285750" indent="-285750">
              <a:buFontTx/>
              <a:buChar char="-"/>
            </a:pPr>
            <a:r>
              <a:rPr lang="fr-RE" dirty="0"/>
              <a:t>Vous devez indiquer les valeurs réalisées des indicateurs à la date de demande de paiement de </a:t>
            </a:r>
            <a:r>
              <a:rPr lang="fr-FR" dirty="0"/>
              <a:t>votre projet. Ces indicateurs ont été définis lors de la phase conventionnement et sont annexés à votre convention. </a:t>
            </a:r>
          </a:p>
          <a:p>
            <a:pPr marL="285750" indent="-285750">
              <a:buFontTx/>
              <a:buChar char="-"/>
            </a:pPr>
            <a:r>
              <a:rPr lang="fr-FR" dirty="0"/>
              <a:t>Pour les autres indicateurs (dits indicateurs spécifiques) non présent dans le tableau, vous êtes invité à télécharger et remplir le document « Modèle autres indicateurs » ci-après. </a:t>
            </a:r>
          </a:p>
          <a:p>
            <a:pPr marL="285750" indent="-285750">
              <a:buFontTx/>
              <a:buChar char="-"/>
            </a:pPr>
            <a:r>
              <a:rPr lang="fr-FR" dirty="0"/>
              <a:t>Le document ne nécessite pas de signature, il est à téléverser au format « doc » via le bouton dédié.</a:t>
            </a:r>
          </a:p>
        </p:txBody>
      </p:sp>
      <p:grpSp>
        <p:nvGrpSpPr>
          <p:cNvPr id="12" name="Groupe 11">
            <a:extLst>
              <a:ext uri="{FF2B5EF4-FFF2-40B4-BE49-F238E27FC236}">
                <a16:creationId xmlns:a16="http://schemas.microsoft.com/office/drawing/2014/main" id="{0C269F06-F415-4682-994A-FAA17EACEC8C}"/>
              </a:ext>
            </a:extLst>
          </p:cNvPr>
          <p:cNvGrpSpPr/>
          <p:nvPr/>
        </p:nvGrpSpPr>
        <p:grpSpPr>
          <a:xfrm>
            <a:off x="9632498" y="3876734"/>
            <a:ext cx="6315751" cy="4602582"/>
            <a:chOff x="9479772" y="3670410"/>
            <a:chExt cx="6552817" cy="4810998"/>
          </a:xfrm>
        </p:grpSpPr>
        <p:pic>
          <p:nvPicPr>
            <p:cNvPr id="11" name="Image 10">
              <a:extLst>
                <a:ext uri="{FF2B5EF4-FFF2-40B4-BE49-F238E27FC236}">
                  <a16:creationId xmlns:a16="http://schemas.microsoft.com/office/drawing/2014/main" id="{11335BFE-5FF1-45B1-9577-9B9B17E90CEB}"/>
                </a:ext>
              </a:extLst>
            </p:cNvPr>
            <p:cNvPicPr>
              <a:picLocks noChangeAspect="1"/>
            </p:cNvPicPr>
            <p:nvPr/>
          </p:nvPicPr>
          <p:blipFill>
            <a:blip r:embed="rId4"/>
            <a:stretch>
              <a:fillRect/>
            </a:stretch>
          </p:blipFill>
          <p:spPr>
            <a:xfrm>
              <a:off x="9479772" y="4176638"/>
              <a:ext cx="6552817" cy="4304770"/>
            </a:xfrm>
            <a:prstGeom prst="rect">
              <a:avLst/>
            </a:prstGeom>
            <a:ln>
              <a:solidFill>
                <a:schemeClr val="bg2"/>
              </a:solidFill>
            </a:ln>
          </p:spPr>
        </p:pic>
        <p:sp>
          <p:nvSpPr>
            <p:cNvPr id="13" name="ZoneTexte 12">
              <a:extLst>
                <a:ext uri="{FF2B5EF4-FFF2-40B4-BE49-F238E27FC236}">
                  <a16:creationId xmlns:a16="http://schemas.microsoft.com/office/drawing/2014/main" id="{E15881F0-834B-4769-B98F-6240B285B264}"/>
                </a:ext>
              </a:extLst>
            </p:cNvPr>
            <p:cNvSpPr txBox="1"/>
            <p:nvPr/>
          </p:nvSpPr>
          <p:spPr>
            <a:xfrm>
              <a:off x="11991702" y="3670410"/>
              <a:ext cx="2343729" cy="919401"/>
            </a:xfrm>
            <a:prstGeom prst="roundRect">
              <a:avLst/>
            </a:prstGeom>
            <a:solidFill>
              <a:schemeClr val="bg1"/>
            </a:solidFill>
            <a:ln w="28575">
              <a:solidFill>
                <a:srgbClr val="FF0000"/>
              </a:solidFill>
            </a:ln>
          </p:spPr>
          <p:txBody>
            <a:bodyPr wrap="square" rtlCol="0">
              <a:spAutoFit/>
            </a:bodyPr>
            <a:lstStyle/>
            <a:p>
              <a:pPr algn="just"/>
              <a:r>
                <a:rPr lang="fr-FR" sz="1600" b="1" i="1" dirty="0">
                  <a:solidFill>
                    <a:srgbClr val="FF0000"/>
                  </a:solidFill>
                </a:rPr>
                <a:t>Exemple de tableau « modèle autres indicateurs »</a:t>
              </a:r>
            </a:p>
          </p:txBody>
        </p:sp>
      </p:grpSp>
      <p:cxnSp>
        <p:nvCxnSpPr>
          <p:cNvPr id="14" name="Connecteur droit avec flèche 13">
            <a:extLst>
              <a:ext uri="{FF2B5EF4-FFF2-40B4-BE49-F238E27FC236}">
                <a16:creationId xmlns:a16="http://schemas.microsoft.com/office/drawing/2014/main" id="{C292435D-5852-4C95-BDD8-7F81AC30BBBA}"/>
              </a:ext>
            </a:extLst>
          </p:cNvPr>
          <p:cNvCxnSpPr>
            <a:cxnSpLocks/>
            <a:stCxn id="7" idx="1"/>
          </p:cNvCxnSpPr>
          <p:nvPr/>
        </p:nvCxnSpPr>
        <p:spPr>
          <a:xfrm flipH="1">
            <a:off x="6257926" y="2395133"/>
            <a:ext cx="2141492" cy="148160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0657592C-256D-4860-9B1C-47033DF99236}"/>
              </a:ext>
            </a:extLst>
          </p:cNvPr>
          <p:cNvSpPr txBox="1"/>
          <p:nvPr/>
        </p:nvSpPr>
        <p:spPr>
          <a:xfrm>
            <a:off x="8393991" y="8683551"/>
            <a:ext cx="7554258"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RE" dirty="0"/>
              <a:t>Le portail vous offre la possibilité de téléverser des pièces complémentaires afin de justifier de la réalisation de vos indicateurs (hors FSE+).</a:t>
            </a:r>
            <a:endParaRPr lang="fr-FR" dirty="0"/>
          </a:p>
        </p:txBody>
      </p:sp>
      <p:cxnSp>
        <p:nvCxnSpPr>
          <p:cNvPr id="17" name="Connecteur droit avec flèche 16">
            <a:extLst>
              <a:ext uri="{FF2B5EF4-FFF2-40B4-BE49-F238E27FC236}">
                <a16:creationId xmlns:a16="http://schemas.microsoft.com/office/drawing/2014/main" id="{C9C43B12-056C-4497-83ED-F969FFF01CC2}"/>
              </a:ext>
            </a:extLst>
          </p:cNvPr>
          <p:cNvCxnSpPr>
            <a:cxnSpLocks/>
            <a:stCxn id="7" idx="1"/>
          </p:cNvCxnSpPr>
          <p:nvPr/>
        </p:nvCxnSpPr>
        <p:spPr>
          <a:xfrm flipH="1">
            <a:off x="7610168" y="2395133"/>
            <a:ext cx="789250" cy="485533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Organigramme : Alternative 18">
            <a:extLst>
              <a:ext uri="{FF2B5EF4-FFF2-40B4-BE49-F238E27FC236}">
                <a16:creationId xmlns:a16="http://schemas.microsoft.com/office/drawing/2014/main" id="{2CFC2606-D107-49AC-B989-A95A0DDEEC2C}"/>
              </a:ext>
            </a:extLst>
          </p:cNvPr>
          <p:cNvSpPr/>
          <p:nvPr/>
        </p:nvSpPr>
        <p:spPr>
          <a:xfrm>
            <a:off x="3846248" y="6843252"/>
            <a:ext cx="1743391" cy="29496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a:extLst>
              <a:ext uri="{FF2B5EF4-FFF2-40B4-BE49-F238E27FC236}">
                <a16:creationId xmlns:a16="http://schemas.microsoft.com/office/drawing/2014/main" id="{4F073A6A-B6D6-4915-B76D-4E5512ABBE96}"/>
              </a:ext>
            </a:extLst>
          </p:cNvPr>
          <p:cNvSpPr/>
          <p:nvPr/>
        </p:nvSpPr>
        <p:spPr>
          <a:xfrm>
            <a:off x="4856512" y="7231172"/>
            <a:ext cx="2945385" cy="29496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Alternative 21">
            <a:extLst>
              <a:ext uri="{FF2B5EF4-FFF2-40B4-BE49-F238E27FC236}">
                <a16:creationId xmlns:a16="http://schemas.microsoft.com/office/drawing/2014/main" id="{EDA44567-409C-41BE-80CB-B79E5BC60F26}"/>
              </a:ext>
            </a:extLst>
          </p:cNvPr>
          <p:cNvSpPr/>
          <p:nvPr/>
        </p:nvSpPr>
        <p:spPr>
          <a:xfrm>
            <a:off x="6577780" y="8578168"/>
            <a:ext cx="1224117" cy="29496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5086D1B0-5E63-42AE-A328-8742DA37CA3C}"/>
              </a:ext>
            </a:extLst>
          </p:cNvPr>
          <p:cNvCxnSpPr>
            <a:cxnSpLocks/>
            <a:stCxn id="15" idx="1"/>
            <a:endCxn id="22" idx="3"/>
          </p:cNvCxnSpPr>
          <p:nvPr/>
        </p:nvCxnSpPr>
        <p:spPr>
          <a:xfrm flipH="1" flipV="1">
            <a:off x="7801897" y="8725651"/>
            <a:ext cx="592094" cy="28106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E1C2F89D-F4D1-4C1C-A7B5-0B42B3576965}"/>
              </a:ext>
            </a:extLst>
          </p:cNvPr>
          <p:cNvGrpSpPr/>
          <p:nvPr/>
        </p:nvGrpSpPr>
        <p:grpSpPr>
          <a:xfrm>
            <a:off x="2927767" y="9382086"/>
            <a:ext cx="5140327" cy="472794"/>
            <a:chOff x="7721323" y="3847658"/>
            <a:chExt cx="5116724" cy="673693"/>
          </a:xfrm>
        </p:grpSpPr>
        <p:sp>
          <p:nvSpPr>
            <p:cNvPr id="24" name="ZoneTexte 23">
              <a:extLst>
                <a:ext uri="{FF2B5EF4-FFF2-40B4-BE49-F238E27FC236}">
                  <a16:creationId xmlns:a16="http://schemas.microsoft.com/office/drawing/2014/main" id="{38AB64D2-B613-4BCF-B76A-D9A2EF78FD3D}"/>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6" name="Image 25">
              <a:extLst>
                <a:ext uri="{FF2B5EF4-FFF2-40B4-BE49-F238E27FC236}">
                  <a16:creationId xmlns:a16="http://schemas.microsoft.com/office/drawing/2014/main" id="{569EC9D8-270D-424E-8522-F39135E108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417038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21</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6 - Bilan d’exécution / Acompte </a:t>
            </a:r>
          </a:p>
        </p:txBody>
      </p:sp>
      <p:sp>
        <p:nvSpPr>
          <p:cNvPr id="7" name="ZoneTexte 6">
            <a:extLst>
              <a:ext uri="{FF2B5EF4-FFF2-40B4-BE49-F238E27FC236}">
                <a16:creationId xmlns:a16="http://schemas.microsoft.com/office/drawing/2014/main" id="{33E5C6AA-6186-42BA-B9ED-DDF7B9443403}"/>
              </a:ext>
            </a:extLst>
          </p:cNvPr>
          <p:cNvSpPr txBox="1"/>
          <p:nvPr/>
        </p:nvSpPr>
        <p:spPr>
          <a:xfrm>
            <a:off x="8593008" y="2165134"/>
            <a:ext cx="7307391" cy="1200329"/>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 Dans le cas d’une demande de paiement d’acompte, la partie 6 du formulaire vous soumet 3 questions qui ont un caractère obligatoire. </a:t>
            </a:r>
          </a:p>
          <a:p>
            <a:r>
              <a:rPr lang="fr-FR" dirty="0"/>
              <a:t>- Si vous apportez une réponse négative, le portail vous imposera d’apporter des commentaires. Attention vous serez limité à 255 caractères. </a:t>
            </a:r>
          </a:p>
        </p:txBody>
      </p:sp>
      <p:pic>
        <p:nvPicPr>
          <p:cNvPr id="13" name="Image 12">
            <a:extLst>
              <a:ext uri="{FF2B5EF4-FFF2-40B4-BE49-F238E27FC236}">
                <a16:creationId xmlns:a16="http://schemas.microsoft.com/office/drawing/2014/main" id="{927B0A34-5617-498E-8FAF-6C28C4C7FD3B}"/>
              </a:ext>
            </a:extLst>
          </p:cNvPr>
          <p:cNvPicPr>
            <a:picLocks noChangeAspect="1"/>
          </p:cNvPicPr>
          <p:nvPr/>
        </p:nvPicPr>
        <p:blipFill>
          <a:blip r:embed="rId3"/>
          <a:stretch>
            <a:fillRect/>
          </a:stretch>
        </p:blipFill>
        <p:spPr>
          <a:xfrm>
            <a:off x="300038" y="1365261"/>
            <a:ext cx="8082568" cy="7211957"/>
          </a:xfrm>
          <a:prstGeom prst="rect">
            <a:avLst/>
          </a:prstGeom>
          <a:ln>
            <a:solidFill>
              <a:schemeClr val="bg2"/>
            </a:solidFill>
          </a:ln>
        </p:spPr>
      </p:pic>
      <p:sp>
        <p:nvSpPr>
          <p:cNvPr id="8" name="Organigramme : Alternative 7">
            <a:extLst>
              <a:ext uri="{FF2B5EF4-FFF2-40B4-BE49-F238E27FC236}">
                <a16:creationId xmlns:a16="http://schemas.microsoft.com/office/drawing/2014/main" id="{3A973088-10DB-4DED-902B-3E3F72AC77C2}"/>
              </a:ext>
            </a:extLst>
          </p:cNvPr>
          <p:cNvSpPr/>
          <p:nvPr/>
        </p:nvSpPr>
        <p:spPr>
          <a:xfrm>
            <a:off x="5349481" y="7117857"/>
            <a:ext cx="2648107" cy="36111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C53F727A-07A0-46B6-8868-29513058FD1F}"/>
              </a:ext>
            </a:extLst>
          </p:cNvPr>
          <p:cNvSpPr/>
          <p:nvPr/>
        </p:nvSpPr>
        <p:spPr>
          <a:xfrm>
            <a:off x="8100220" y="1230864"/>
            <a:ext cx="2743994" cy="64633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Ecran pour une demande d’acompte</a:t>
            </a:r>
          </a:p>
        </p:txBody>
      </p:sp>
      <p:sp>
        <p:nvSpPr>
          <p:cNvPr id="14" name="ZoneTexte 13">
            <a:extLst>
              <a:ext uri="{FF2B5EF4-FFF2-40B4-BE49-F238E27FC236}">
                <a16:creationId xmlns:a16="http://schemas.microsoft.com/office/drawing/2014/main" id="{47751FC7-F1BA-4388-B262-B758F64A8531}"/>
              </a:ext>
            </a:extLst>
          </p:cNvPr>
          <p:cNvSpPr txBox="1"/>
          <p:nvPr/>
        </p:nvSpPr>
        <p:spPr>
          <a:xfrm>
            <a:off x="8593007" y="7360656"/>
            <a:ext cx="7307391"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RE" dirty="0"/>
              <a:t>S</a:t>
            </a:r>
            <a:r>
              <a:rPr lang="fr-FR" dirty="0"/>
              <a:t>i votre convention prévoit un bilan d’exécution intermédiaire, vous devrez le déposer ici.</a:t>
            </a:r>
          </a:p>
        </p:txBody>
      </p:sp>
      <p:cxnSp>
        <p:nvCxnSpPr>
          <p:cNvPr id="15" name="Connecteur droit avec flèche 14">
            <a:extLst>
              <a:ext uri="{FF2B5EF4-FFF2-40B4-BE49-F238E27FC236}">
                <a16:creationId xmlns:a16="http://schemas.microsoft.com/office/drawing/2014/main" id="{321EEF2D-1BF3-416E-B5C9-600CFB0701CE}"/>
              </a:ext>
            </a:extLst>
          </p:cNvPr>
          <p:cNvCxnSpPr>
            <a:cxnSpLocks/>
            <a:stCxn id="14" idx="1"/>
          </p:cNvCxnSpPr>
          <p:nvPr/>
        </p:nvCxnSpPr>
        <p:spPr>
          <a:xfrm flipH="1" flipV="1">
            <a:off x="7997589" y="7338092"/>
            <a:ext cx="595418" cy="34573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FBDF428-D640-44D0-9C06-6B82D63DEDB4}"/>
              </a:ext>
            </a:extLst>
          </p:cNvPr>
          <p:cNvCxnSpPr>
            <a:cxnSpLocks/>
          </p:cNvCxnSpPr>
          <p:nvPr/>
        </p:nvCxnSpPr>
        <p:spPr>
          <a:xfrm flipH="1">
            <a:off x="7997588" y="3365463"/>
            <a:ext cx="595419" cy="7922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Organigramme : Alternative 16">
            <a:extLst>
              <a:ext uri="{FF2B5EF4-FFF2-40B4-BE49-F238E27FC236}">
                <a16:creationId xmlns:a16="http://schemas.microsoft.com/office/drawing/2014/main" id="{F5BC0F63-6D58-42B8-B319-B8023544529D}"/>
              </a:ext>
            </a:extLst>
          </p:cNvPr>
          <p:cNvSpPr/>
          <p:nvPr/>
        </p:nvSpPr>
        <p:spPr>
          <a:xfrm>
            <a:off x="6629400" y="4793599"/>
            <a:ext cx="1585912" cy="36111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2E69AC33-12E7-4DCD-93EC-E339D6DA3B43}"/>
              </a:ext>
            </a:extLst>
          </p:cNvPr>
          <p:cNvGrpSpPr/>
          <p:nvPr/>
        </p:nvGrpSpPr>
        <p:grpSpPr>
          <a:xfrm>
            <a:off x="3242279" y="8626828"/>
            <a:ext cx="5140327" cy="472794"/>
            <a:chOff x="7721323" y="3847658"/>
            <a:chExt cx="5116724" cy="673693"/>
          </a:xfrm>
        </p:grpSpPr>
        <p:sp>
          <p:nvSpPr>
            <p:cNvPr id="19" name="ZoneTexte 18">
              <a:extLst>
                <a:ext uri="{FF2B5EF4-FFF2-40B4-BE49-F238E27FC236}">
                  <a16:creationId xmlns:a16="http://schemas.microsoft.com/office/drawing/2014/main" id="{CC389C31-B152-427E-87AF-6286E6666530}"/>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0" name="Image 19">
              <a:extLst>
                <a:ext uri="{FF2B5EF4-FFF2-40B4-BE49-F238E27FC236}">
                  <a16:creationId xmlns:a16="http://schemas.microsoft.com/office/drawing/2014/main" id="{645C0BAB-52C8-412A-87A5-788F4CCB31C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315259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22</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6 - Bilan d’exécution / Solde (1/4) </a:t>
            </a:r>
          </a:p>
        </p:txBody>
      </p:sp>
      <p:sp>
        <p:nvSpPr>
          <p:cNvPr id="7" name="ZoneTexte 6">
            <a:extLst>
              <a:ext uri="{FF2B5EF4-FFF2-40B4-BE49-F238E27FC236}">
                <a16:creationId xmlns:a16="http://schemas.microsoft.com/office/drawing/2014/main" id="{33E5C6AA-6186-42BA-B9ED-DDF7B9443403}"/>
              </a:ext>
            </a:extLst>
          </p:cNvPr>
          <p:cNvSpPr txBox="1"/>
          <p:nvPr/>
        </p:nvSpPr>
        <p:spPr>
          <a:xfrm>
            <a:off x="8573403" y="3689109"/>
            <a:ext cx="7307391" cy="1754326"/>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endParaRPr lang="fr-FR" dirty="0"/>
          </a:p>
          <a:p>
            <a:r>
              <a:rPr lang="fr-FR" dirty="0"/>
              <a:t>Les écrans changent en fonction de s’il s’agit d’une demande d’acompte ou de solde. Etant en fin de projet, vous devrez apporter des indications complémentaires via le paragraphe « Bilan ». Toutes les questions doivent obligatoirement faire l’objet d’une réponse. </a:t>
            </a:r>
          </a:p>
          <a:p>
            <a:endParaRPr lang="fr-FR" dirty="0"/>
          </a:p>
        </p:txBody>
      </p:sp>
      <p:pic>
        <p:nvPicPr>
          <p:cNvPr id="6" name="Image 5">
            <a:extLst>
              <a:ext uri="{FF2B5EF4-FFF2-40B4-BE49-F238E27FC236}">
                <a16:creationId xmlns:a16="http://schemas.microsoft.com/office/drawing/2014/main" id="{9E657BD9-8224-4FFB-82D8-A6ABCE5F3A16}"/>
              </a:ext>
            </a:extLst>
          </p:cNvPr>
          <p:cNvPicPr>
            <a:picLocks noChangeAspect="1"/>
          </p:cNvPicPr>
          <p:nvPr/>
        </p:nvPicPr>
        <p:blipFill>
          <a:blip r:embed="rId3"/>
          <a:stretch>
            <a:fillRect/>
          </a:stretch>
        </p:blipFill>
        <p:spPr>
          <a:xfrm>
            <a:off x="533957" y="1365261"/>
            <a:ext cx="7353300" cy="7781925"/>
          </a:xfrm>
          <a:prstGeom prst="rect">
            <a:avLst/>
          </a:prstGeom>
        </p:spPr>
      </p:pic>
      <p:sp>
        <p:nvSpPr>
          <p:cNvPr id="10" name="Rectangle : coins arrondis 9">
            <a:extLst>
              <a:ext uri="{FF2B5EF4-FFF2-40B4-BE49-F238E27FC236}">
                <a16:creationId xmlns:a16="http://schemas.microsoft.com/office/drawing/2014/main" id="{AB7C60A1-D54E-44B2-9737-72801D52A49A}"/>
              </a:ext>
            </a:extLst>
          </p:cNvPr>
          <p:cNvSpPr/>
          <p:nvPr/>
        </p:nvSpPr>
        <p:spPr>
          <a:xfrm>
            <a:off x="7608900" y="1228826"/>
            <a:ext cx="2876005" cy="64633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Ecran pour une demande de solde</a:t>
            </a:r>
          </a:p>
        </p:txBody>
      </p:sp>
      <p:sp>
        <p:nvSpPr>
          <p:cNvPr id="14" name="Organigramme : Alternative 13">
            <a:extLst>
              <a:ext uri="{FF2B5EF4-FFF2-40B4-BE49-F238E27FC236}">
                <a16:creationId xmlns:a16="http://schemas.microsoft.com/office/drawing/2014/main" id="{FEA9146A-704A-4614-8F91-CC2D984C79CE}"/>
              </a:ext>
            </a:extLst>
          </p:cNvPr>
          <p:cNvSpPr/>
          <p:nvPr/>
        </p:nvSpPr>
        <p:spPr>
          <a:xfrm>
            <a:off x="6237027" y="4289274"/>
            <a:ext cx="1542197" cy="36111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Alternative 14">
            <a:extLst>
              <a:ext uri="{FF2B5EF4-FFF2-40B4-BE49-F238E27FC236}">
                <a16:creationId xmlns:a16="http://schemas.microsoft.com/office/drawing/2014/main" id="{10F43276-763E-40C7-80B4-83B9CB038C2E}"/>
              </a:ext>
            </a:extLst>
          </p:cNvPr>
          <p:cNvSpPr/>
          <p:nvPr/>
        </p:nvSpPr>
        <p:spPr>
          <a:xfrm>
            <a:off x="6345060" y="7111602"/>
            <a:ext cx="1542197" cy="36111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5C087F1D-324E-4549-8C11-70E73F5032C1}"/>
              </a:ext>
            </a:extLst>
          </p:cNvPr>
          <p:cNvCxnSpPr>
            <a:cxnSpLocks/>
          </p:cNvCxnSpPr>
          <p:nvPr/>
        </p:nvCxnSpPr>
        <p:spPr>
          <a:xfrm flipH="1">
            <a:off x="7779227" y="4469832"/>
            <a:ext cx="794176"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7529A42A-A767-4BFE-9794-CE28D7BC372A}"/>
              </a:ext>
            </a:extLst>
          </p:cNvPr>
          <p:cNvGrpSpPr/>
          <p:nvPr/>
        </p:nvGrpSpPr>
        <p:grpSpPr>
          <a:xfrm>
            <a:off x="2746930" y="9209088"/>
            <a:ext cx="5140327" cy="472794"/>
            <a:chOff x="7721323" y="3847658"/>
            <a:chExt cx="5116724" cy="673693"/>
          </a:xfrm>
        </p:grpSpPr>
        <p:sp>
          <p:nvSpPr>
            <p:cNvPr id="22" name="ZoneTexte 21">
              <a:extLst>
                <a:ext uri="{FF2B5EF4-FFF2-40B4-BE49-F238E27FC236}">
                  <a16:creationId xmlns:a16="http://schemas.microsoft.com/office/drawing/2014/main" id="{8093AAD6-4A07-42C1-9915-22004DDF16B9}"/>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3" name="Image 22">
              <a:extLst>
                <a:ext uri="{FF2B5EF4-FFF2-40B4-BE49-F238E27FC236}">
                  <a16:creationId xmlns:a16="http://schemas.microsoft.com/office/drawing/2014/main" id="{49FA1882-4A19-4CAB-94C8-065118446EF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118807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23</a:t>
            </a:fld>
            <a:endParaRPr lang="fr-FR" dirty="0"/>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6 - Bilan d’exécution / Solde (2/4) </a:t>
            </a:r>
          </a:p>
        </p:txBody>
      </p:sp>
      <p:pic>
        <p:nvPicPr>
          <p:cNvPr id="10" name="Image 9">
            <a:extLst>
              <a:ext uri="{FF2B5EF4-FFF2-40B4-BE49-F238E27FC236}">
                <a16:creationId xmlns:a16="http://schemas.microsoft.com/office/drawing/2014/main" id="{3C564FD1-9AD9-4F2B-A902-9323A531DBE3}"/>
              </a:ext>
            </a:extLst>
          </p:cNvPr>
          <p:cNvPicPr>
            <a:picLocks noChangeAspect="1"/>
          </p:cNvPicPr>
          <p:nvPr/>
        </p:nvPicPr>
        <p:blipFill rotWithShape="1">
          <a:blip r:embed="rId3"/>
          <a:srcRect b="39910"/>
          <a:stretch/>
        </p:blipFill>
        <p:spPr>
          <a:xfrm>
            <a:off x="278162" y="2212202"/>
            <a:ext cx="7945438" cy="4511643"/>
          </a:xfrm>
          <a:prstGeom prst="rect">
            <a:avLst/>
          </a:prstGeom>
          <a:ln>
            <a:solidFill>
              <a:schemeClr val="bg2"/>
            </a:solidFill>
          </a:ln>
        </p:spPr>
      </p:pic>
      <p:grpSp>
        <p:nvGrpSpPr>
          <p:cNvPr id="16" name="Groupe 15">
            <a:extLst>
              <a:ext uri="{FF2B5EF4-FFF2-40B4-BE49-F238E27FC236}">
                <a16:creationId xmlns:a16="http://schemas.microsoft.com/office/drawing/2014/main" id="{8D21A639-6D7D-45CE-9127-0B13F1F66E4E}"/>
              </a:ext>
            </a:extLst>
          </p:cNvPr>
          <p:cNvGrpSpPr/>
          <p:nvPr/>
        </p:nvGrpSpPr>
        <p:grpSpPr>
          <a:xfrm>
            <a:off x="9144405" y="1989113"/>
            <a:ext cx="6486170" cy="4547060"/>
            <a:chOff x="9853683" y="3321483"/>
            <a:chExt cx="5674401" cy="4389666"/>
          </a:xfrm>
        </p:grpSpPr>
        <p:pic>
          <p:nvPicPr>
            <p:cNvPr id="12" name="Image 11">
              <a:extLst>
                <a:ext uri="{FF2B5EF4-FFF2-40B4-BE49-F238E27FC236}">
                  <a16:creationId xmlns:a16="http://schemas.microsoft.com/office/drawing/2014/main" id="{FD51DD5C-4A9B-473F-B358-151030F88B0C}"/>
                </a:ext>
              </a:extLst>
            </p:cNvPr>
            <p:cNvPicPr>
              <a:picLocks noChangeAspect="1"/>
            </p:cNvPicPr>
            <p:nvPr/>
          </p:nvPicPr>
          <p:blipFill>
            <a:blip r:embed="rId4"/>
            <a:stretch>
              <a:fillRect/>
            </a:stretch>
          </p:blipFill>
          <p:spPr>
            <a:xfrm>
              <a:off x="9853683" y="3704728"/>
              <a:ext cx="5674401" cy="4006421"/>
            </a:xfrm>
            <a:prstGeom prst="rect">
              <a:avLst/>
            </a:prstGeom>
            <a:ln>
              <a:solidFill>
                <a:schemeClr val="bg2"/>
              </a:solidFill>
            </a:ln>
          </p:spPr>
        </p:pic>
        <p:sp>
          <p:nvSpPr>
            <p:cNvPr id="14" name="ZoneTexte 13">
              <a:extLst>
                <a:ext uri="{FF2B5EF4-FFF2-40B4-BE49-F238E27FC236}">
                  <a16:creationId xmlns:a16="http://schemas.microsoft.com/office/drawing/2014/main" id="{94B10FC2-2A68-496C-8EC8-A27C3A52AB5C}"/>
                </a:ext>
              </a:extLst>
            </p:cNvPr>
            <p:cNvSpPr txBox="1"/>
            <p:nvPr/>
          </p:nvSpPr>
          <p:spPr>
            <a:xfrm>
              <a:off x="13206355" y="3321483"/>
              <a:ext cx="1615113" cy="664012"/>
            </a:xfrm>
            <a:prstGeom prst="roundRect">
              <a:avLst/>
            </a:prstGeom>
            <a:solidFill>
              <a:schemeClr val="bg1"/>
            </a:solidFill>
            <a:ln w="28575">
              <a:solidFill>
                <a:srgbClr val="FF0000"/>
              </a:solidFill>
            </a:ln>
          </p:spPr>
          <p:txBody>
            <a:bodyPr wrap="square" rtlCol="0">
              <a:spAutoFit/>
            </a:bodyPr>
            <a:lstStyle/>
            <a:p>
              <a:pPr algn="just"/>
              <a:r>
                <a:rPr lang="fr-FR" sz="1100" b="1" i="1" dirty="0">
                  <a:solidFill>
                    <a:srgbClr val="FF0000"/>
                  </a:solidFill>
                </a:rPr>
                <a:t>Exemple: « modèle de compte rendu d’exécution »</a:t>
              </a:r>
            </a:p>
          </p:txBody>
        </p:sp>
      </p:grpSp>
      <p:sp>
        <p:nvSpPr>
          <p:cNvPr id="40" name="Organigramme : Alternative 39">
            <a:extLst>
              <a:ext uri="{FF2B5EF4-FFF2-40B4-BE49-F238E27FC236}">
                <a16:creationId xmlns:a16="http://schemas.microsoft.com/office/drawing/2014/main" id="{302CDEA2-7D7C-49D8-9986-CB12FE3BEC21}"/>
              </a:ext>
            </a:extLst>
          </p:cNvPr>
          <p:cNvSpPr/>
          <p:nvPr/>
        </p:nvSpPr>
        <p:spPr>
          <a:xfrm>
            <a:off x="6587601" y="6093873"/>
            <a:ext cx="1542197" cy="36111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Alternative 40">
            <a:extLst>
              <a:ext uri="{FF2B5EF4-FFF2-40B4-BE49-F238E27FC236}">
                <a16:creationId xmlns:a16="http://schemas.microsoft.com/office/drawing/2014/main" id="{BD2D6868-8327-4398-A434-CE91C89587BC}"/>
              </a:ext>
            </a:extLst>
          </p:cNvPr>
          <p:cNvSpPr/>
          <p:nvPr/>
        </p:nvSpPr>
        <p:spPr>
          <a:xfrm>
            <a:off x="3371196" y="4946613"/>
            <a:ext cx="4758602" cy="52338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3FAF436D-D5AD-44C5-9067-67AA048717C6}"/>
              </a:ext>
            </a:extLst>
          </p:cNvPr>
          <p:cNvSpPr txBox="1"/>
          <p:nvPr/>
        </p:nvSpPr>
        <p:spPr>
          <a:xfrm>
            <a:off x="278161" y="7689510"/>
            <a:ext cx="15352413"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RE" dirty="0"/>
              <a:t>Vous devez télécharger et compléter les documents modèles proposés par le formulaire</a:t>
            </a:r>
            <a:r>
              <a:rPr lang="fr-FR" dirty="0"/>
              <a:t>. Une fois signés par la personne habilitée, les documents seront à téléverser au format PDF. </a:t>
            </a:r>
          </a:p>
        </p:txBody>
      </p:sp>
      <p:grpSp>
        <p:nvGrpSpPr>
          <p:cNvPr id="25" name="Groupe 24">
            <a:extLst>
              <a:ext uri="{FF2B5EF4-FFF2-40B4-BE49-F238E27FC236}">
                <a16:creationId xmlns:a16="http://schemas.microsoft.com/office/drawing/2014/main" id="{B5B15848-1B26-473F-967C-50926C8DFB02}"/>
              </a:ext>
            </a:extLst>
          </p:cNvPr>
          <p:cNvGrpSpPr/>
          <p:nvPr/>
        </p:nvGrpSpPr>
        <p:grpSpPr>
          <a:xfrm>
            <a:off x="2023173" y="10007332"/>
            <a:ext cx="5140327" cy="472794"/>
            <a:chOff x="7721323" y="3847658"/>
            <a:chExt cx="5116724" cy="673693"/>
          </a:xfrm>
        </p:grpSpPr>
        <p:sp>
          <p:nvSpPr>
            <p:cNvPr id="26" name="ZoneTexte 25">
              <a:extLst>
                <a:ext uri="{FF2B5EF4-FFF2-40B4-BE49-F238E27FC236}">
                  <a16:creationId xmlns:a16="http://schemas.microsoft.com/office/drawing/2014/main" id="{B4F6FF5F-6285-4786-9032-482CF3B35BAC}"/>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7" name="Image 26">
              <a:extLst>
                <a:ext uri="{FF2B5EF4-FFF2-40B4-BE49-F238E27FC236}">
                  <a16:creationId xmlns:a16="http://schemas.microsoft.com/office/drawing/2014/main" id="{80FA41F3-128D-4529-B164-9E80AF8789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cxnSp>
        <p:nvCxnSpPr>
          <p:cNvPr id="22" name="Connecteur droit avec flèche 21">
            <a:extLst>
              <a:ext uri="{FF2B5EF4-FFF2-40B4-BE49-F238E27FC236}">
                <a16:creationId xmlns:a16="http://schemas.microsoft.com/office/drawing/2014/main" id="{43E3734D-6874-4CB0-8165-2FA1425A57D7}"/>
              </a:ext>
            </a:extLst>
          </p:cNvPr>
          <p:cNvCxnSpPr>
            <a:cxnSpLocks/>
            <a:endCxn id="41" idx="3"/>
          </p:cNvCxnSpPr>
          <p:nvPr/>
        </p:nvCxnSpPr>
        <p:spPr>
          <a:xfrm flipH="1">
            <a:off x="8129798" y="5208305"/>
            <a:ext cx="92080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2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E766041-1CC2-44BE-8089-4999C02C4E8B}"/>
              </a:ext>
            </a:extLst>
          </p:cNvPr>
          <p:cNvPicPr>
            <a:picLocks noChangeAspect="1"/>
          </p:cNvPicPr>
          <p:nvPr/>
        </p:nvPicPr>
        <p:blipFill>
          <a:blip r:embed="rId3"/>
          <a:stretch>
            <a:fillRect/>
          </a:stretch>
        </p:blipFill>
        <p:spPr>
          <a:xfrm>
            <a:off x="8906239" y="2714625"/>
            <a:ext cx="7098813" cy="4167812"/>
          </a:xfrm>
          <a:prstGeom prst="rect">
            <a:avLst/>
          </a:prstGeom>
          <a:ln>
            <a:solidFill>
              <a:schemeClr val="bg2"/>
            </a:solidFill>
          </a:ln>
        </p:spPr>
      </p:pic>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24</a:t>
            </a:fld>
            <a:endParaRPr lang="fr-FR" dirty="0"/>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6 - Bilan d’exécution / Solde (3/4) </a:t>
            </a:r>
          </a:p>
        </p:txBody>
      </p:sp>
      <p:sp>
        <p:nvSpPr>
          <p:cNvPr id="18" name="ZoneTexte 17">
            <a:extLst>
              <a:ext uri="{FF2B5EF4-FFF2-40B4-BE49-F238E27FC236}">
                <a16:creationId xmlns:a16="http://schemas.microsoft.com/office/drawing/2014/main" id="{23E5E160-9E48-472D-BE38-989A9559D85A}"/>
              </a:ext>
            </a:extLst>
          </p:cNvPr>
          <p:cNvSpPr txBox="1"/>
          <p:nvPr/>
        </p:nvSpPr>
        <p:spPr>
          <a:xfrm>
            <a:off x="14042466" y="2184028"/>
            <a:ext cx="1846168" cy="649035"/>
          </a:xfrm>
          <a:prstGeom prst="roundRect">
            <a:avLst/>
          </a:prstGeom>
          <a:solidFill>
            <a:schemeClr val="bg1"/>
          </a:solidFill>
          <a:ln w="28575">
            <a:solidFill>
              <a:srgbClr val="FF0000"/>
            </a:solidFill>
          </a:ln>
        </p:spPr>
        <p:txBody>
          <a:bodyPr wrap="square" rtlCol="0">
            <a:spAutoFit/>
          </a:bodyPr>
          <a:lstStyle/>
          <a:p>
            <a:pPr algn="just"/>
            <a:r>
              <a:rPr lang="fr-FR" sz="1100" b="1" i="1" dirty="0">
                <a:solidFill>
                  <a:srgbClr val="FF0000"/>
                </a:solidFill>
              </a:rPr>
              <a:t>Exemple:  « modèle attestation obligations de publicité»</a:t>
            </a:r>
          </a:p>
        </p:txBody>
      </p:sp>
      <p:grpSp>
        <p:nvGrpSpPr>
          <p:cNvPr id="9" name="Groupe 8">
            <a:extLst>
              <a:ext uri="{FF2B5EF4-FFF2-40B4-BE49-F238E27FC236}">
                <a16:creationId xmlns:a16="http://schemas.microsoft.com/office/drawing/2014/main" id="{651B16EB-D1E1-4A65-B301-BA7FAE4C94A2}"/>
              </a:ext>
            </a:extLst>
          </p:cNvPr>
          <p:cNvGrpSpPr/>
          <p:nvPr/>
        </p:nvGrpSpPr>
        <p:grpSpPr>
          <a:xfrm>
            <a:off x="124434" y="2714625"/>
            <a:ext cx="8600023" cy="4167812"/>
            <a:chOff x="0" y="3099373"/>
            <a:chExt cx="8331994" cy="3241291"/>
          </a:xfrm>
        </p:grpSpPr>
        <p:pic>
          <p:nvPicPr>
            <p:cNvPr id="10" name="Image 9">
              <a:extLst>
                <a:ext uri="{FF2B5EF4-FFF2-40B4-BE49-F238E27FC236}">
                  <a16:creationId xmlns:a16="http://schemas.microsoft.com/office/drawing/2014/main" id="{3C564FD1-9AD9-4F2B-A902-9323A531DBE3}"/>
                </a:ext>
              </a:extLst>
            </p:cNvPr>
            <p:cNvPicPr>
              <a:picLocks noChangeAspect="1"/>
            </p:cNvPicPr>
            <p:nvPr/>
          </p:nvPicPr>
          <p:blipFill rotWithShape="1">
            <a:blip r:embed="rId4"/>
            <a:srcRect t="58832"/>
            <a:stretch/>
          </p:blipFill>
          <p:spPr>
            <a:xfrm>
              <a:off x="0" y="3099373"/>
              <a:ext cx="8331994" cy="3241291"/>
            </a:xfrm>
            <a:prstGeom prst="rect">
              <a:avLst/>
            </a:prstGeom>
            <a:ln>
              <a:solidFill>
                <a:schemeClr val="bg2"/>
              </a:solidFill>
            </a:ln>
          </p:spPr>
        </p:pic>
        <p:sp>
          <p:nvSpPr>
            <p:cNvPr id="38" name="Organigramme : Alternative 37">
              <a:extLst>
                <a:ext uri="{FF2B5EF4-FFF2-40B4-BE49-F238E27FC236}">
                  <a16:creationId xmlns:a16="http://schemas.microsoft.com/office/drawing/2014/main" id="{8DFD9838-8BAD-4202-9CBF-1DD4BDD48AFB}"/>
                </a:ext>
              </a:extLst>
            </p:cNvPr>
            <p:cNvSpPr/>
            <p:nvPr/>
          </p:nvSpPr>
          <p:spPr>
            <a:xfrm>
              <a:off x="1568201" y="4601009"/>
              <a:ext cx="6502679" cy="812017"/>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rganigramme : Alternative 38">
              <a:extLst>
                <a:ext uri="{FF2B5EF4-FFF2-40B4-BE49-F238E27FC236}">
                  <a16:creationId xmlns:a16="http://schemas.microsoft.com/office/drawing/2014/main" id="{F428F9FE-4C26-408F-B663-E0A8CC0713E4}"/>
                </a:ext>
              </a:extLst>
            </p:cNvPr>
            <p:cNvSpPr/>
            <p:nvPr/>
          </p:nvSpPr>
          <p:spPr>
            <a:xfrm>
              <a:off x="6584544" y="5749330"/>
              <a:ext cx="1542197" cy="361116"/>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0" name="ZoneTexte 49">
            <a:extLst>
              <a:ext uri="{FF2B5EF4-FFF2-40B4-BE49-F238E27FC236}">
                <a16:creationId xmlns:a16="http://schemas.microsoft.com/office/drawing/2014/main" id="{3FAF436D-D5AD-44C5-9067-67AA048717C6}"/>
              </a:ext>
            </a:extLst>
          </p:cNvPr>
          <p:cNvSpPr txBox="1"/>
          <p:nvPr/>
        </p:nvSpPr>
        <p:spPr>
          <a:xfrm>
            <a:off x="124434" y="7450375"/>
            <a:ext cx="15951569"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RE" dirty="0"/>
              <a:t>Vous devez télécharger et compléter les documents modèles proposés par le formulaire</a:t>
            </a:r>
            <a:r>
              <a:rPr lang="fr-FR" dirty="0"/>
              <a:t>. Une fois signés par la personne habilitée, les documents seront à téléverser au format PDF. S’agissant de cette attestation, vous devez également téléverser la version modifiable en utilisant le bouton «  Ajouter une pièce ».</a:t>
            </a:r>
          </a:p>
        </p:txBody>
      </p:sp>
      <p:grpSp>
        <p:nvGrpSpPr>
          <p:cNvPr id="25" name="Groupe 24">
            <a:extLst>
              <a:ext uri="{FF2B5EF4-FFF2-40B4-BE49-F238E27FC236}">
                <a16:creationId xmlns:a16="http://schemas.microsoft.com/office/drawing/2014/main" id="{B5B15848-1B26-473F-967C-50926C8DFB02}"/>
              </a:ext>
            </a:extLst>
          </p:cNvPr>
          <p:cNvGrpSpPr/>
          <p:nvPr/>
        </p:nvGrpSpPr>
        <p:grpSpPr>
          <a:xfrm>
            <a:off x="2576370" y="10100278"/>
            <a:ext cx="5140327" cy="472794"/>
            <a:chOff x="7721323" y="3847658"/>
            <a:chExt cx="5116724" cy="673693"/>
          </a:xfrm>
        </p:grpSpPr>
        <p:sp>
          <p:nvSpPr>
            <p:cNvPr id="26" name="ZoneTexte 25">
              <a:extLst>
                <a:ext uri="{FF2B5EF4-FFF2-40B4-BE49-F238E27FC236}">
                  <a16:creationId xmlns:a16="http://schemas.microsoft.com/office/drawing/2014/main" id="{B4F6FF5F-6285-4786-9032-482CF3B35BAC}"/>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7" name="Image 26">
              <a:extLst>
                <a:ext uri="{FF2B5EF4-FFF2-40B4-BE49-F238E27FC236}">
                  <a16:creationId xmlns:a16="http://schemas.microsoft.com/office/drawing/2014/main" id="{80FA41F3-128D-4529-B164-9E80AF8789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cxnSp>
        <p:nvCxnSpPr>
          <p:cNvPr id="24" name="Connecteur droit avec flèche 23">
            <a:extLst>
              <a:ext uri="{FF2B5EF4-FFF2-40B4-BE49-F238E27FC236}">
                <a16:creationId xmlns:a16="http://schemas.microsoft.com/office/drawing/2014/main" id="{64E4C684-B258-4C4D-B343-9E56AC852DA4}"/>
              </a:ext>
            </a:extLst>
          </p:cNvPr>
          <p:cNvCxnSpPr>
            <a:cxnSpLocks/>
            <a:stCxn id="8" idx="1"/>
            <a:endCxn id="38" idx="3"/>
          </p:cNvCxnSpPr>
          <p:nvPr/>
        </p:nvCxnSpPr>
        <p:spPr>
          <a:xfrm flipH="1">
            <a:off x="8454943" y="4798531"/>
            <a:ext cx="451296" cy="3690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1CE78B6-0075-4F45-993D-4175350A8B1E}"/>
              </a:ext>
            </a:extLst>
          </p:cNvPr>
          <p:cNvCxnSpPr>
            <a:cxnSpLocks/>
            <a:stCxn id="8" idx="1"/>
            <a:endCxn id="39" idx="3"/>
          </p:cNvCxnSpPr>
          <p:nvPr/>
        </p:nvCxnSpPr>
        <p:spPr>
          <a:xfrm flipH="1">
            <a:off x="8512601" y="4798531"/>
            <a:ext cx="393638" cy="15557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09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25</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6 - Bilan d’exécution / Solde (4/4) </a:t>
            </a:r>
          </a:p>
        </p:txBody>
      </p:sp>
      <p:pic>
        <p:nvPicPr>
          <p:cNvPr id="6" name="Image 5">
            <a:extLst>
              <a:ext uri="{FF2B5EF4-FFF2-40B4-BE49-F238E27FC236}">
                <a16:creationId xmlns:a16="http://schemas.microsoft.com/office/drawing/2014/main" id="{9A8A5996-0934-4028-B073-C62918A89DD0}"/>
              </a:ext>
            </a:extLst>
          </p:cNvPr>
          <p:cNvPicPr>
            <a:picLocks noChangeAspect="1"/>
          </p:cNvPicPr>
          <p:nvPr/>
        </p:nvPicPr>
        <p:blipFill>
          <a:blip r:embed="rId3"/>
          <a:stretch>
            <a:fillRect/>
          </a:stretch>
        </p:blipFill>
        <p:spPr>
          <a:xfrm>
            <a:off x="300038" y="1496924"/>
            <a:ext cx="8052414" cy="7109999"/>
          </a:xfrm>
          <a:prstGeom prst="rect">
            <a:avLst/>
          </a:prstGeom>
          <a:ln>
            <a:solidFill>
              <a:schemeClr val="bg2"/>
            </a:solidFill>
          </a:ln>
        </p:spPr>
      </p:pic>
      <p:sp>
        <p:nvSpPr>
          <p:cNvPr id="9" name="ZoneTexte 8">
            <a:extLst>
              <a:ext uri="{FF2B5EF4-FFF2-40B4-BE49-F238E27FC236}">
                <a16:creationId xmlns:a16="http://schemas.microsoft.com/office/drawing/2014/main" id="{F8E32773-8AD2-460D-8701-CC72A8184FEF}"/>
              </a:ext>
            </a:extLst>
          </p:cNvPr>
          <p:cNvSpPr txBox="1"/>
          <p:nvPr/>
        </p:nvSpPr>
        <p:spPr>
          <a:xfrm>
            <a:off x="8733794" y="4811624"/>
            <a:ext cx="7307391"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Attention vous serez limité en nombre de caractères, pré rédiger les champs hors portail vous permettra d’être synthétique. Le nombre de caractères est précisé en dessous de  la question.</a:t>
            </a:r>
          </a:p>
        </p:txBody>
      </p:sp>
      <p:sp>
        <p:nvSpPr>
          <p:cNvPr id="10" name="Organigramme : Alternative 9">
            <a:extLst>
              <a:ext uri="{FF2B5EF4-FFF2-40B4-BE49-F238E27FC236}">
                <a16:creationId xmlns:a16="http://schemas.microsoft.com/office/drawing/2014/main" id="{24840063-91C8-42C9-8A6D-FEF509253A18}"/>
              </a:ext>
            </a:extLst>
          </p:cNvPr>
          <p:cNvSpPr/>
          <p:nvPr/>
        </p:nvSpPr>
        <p:spPr>
          <a:xfrm>
            <a:off x="6445061" y="6662120"/>
            <a:ext cx="1907391" cy="381617"/>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a:extLst>
              <a:ext uri="{FF2B5EF4-FFF2-40B4-BE49-F238E27FC236}">
                <a16:creationId xmlns:a16="http://schemas.microsoft.com/office/drawing/2014/main" id="{D97B4A5D-69CC-4BF5-9F32-EE3D0C2E01EC}"/>
              </a:ext>
            </a:extLst>
          </p:cNvPr>
          <p:cNvCxnSpPr>
            <a:cxnSpLocks/>
            <a:stCxn id="9" idx="1"/>
            <a:endCxn id="10" idx="0"/>
          </p:cNvCxnSpPr>
          <p:nvPr/>
        </p:nvCxnSpPr>
        <p:spPr>
          <a:xfrm flipH="1">
            <a:off x="7398757" y="5273289"/>
            <a:ext cx="1335037" cy="138883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98008E46-44AF-451A-8BE5-DC129FBDC668}"/>
              </a:ext>
            </a:extLst>
          </p:cNvPr>
          <p:cNvGrpSpPr/>
          <p:nvPr/>
        </p:nvGrpSpPr>
        <p:grpSpPr>
          <a:xfrm>
            <a:off x="3212125" y="8679325"/>
            <a:ext cx="5140327" cy="472794"/>
            <a:chOff x="7721323" y="3847658"/>
            <a:chExt cx="5116724" cy="673693"/>
          </a:xfrm>
        </p:grpSpPr>
        <p:sp>
          <p:nvSpPr>
            <p:cNvPr id="16" name="ZoneTexte 15">
              <a:extLst>
                <a:ext uri="{FF2B5EF4-FFF2-40B4-BE49-F238E27FC236}">
                  <a16:creationId xmlns:a16="http://schemas.microsoft.com/office/drawing/2014/main" id="{943A0B2F-58DA-4E34-8BD4-82890DB71A12}"/>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17" name="Image 16">
              <a:extLst>
                <a:ext uri="{FF2B5EF4-FFF2-40B4-BE49-F238E27FC236}">
                  <a16:creationId xmlns:a16="http://schemas.microsoft.com/office/drawing/2014/main" id="{070CEACE-F8FB-4328-BA32-05CFDD913A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151834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26</a:t>
            </a:fld>
            <a:endParaRPr lang="fr-FR"/>
          </a:p>
        </p:txBody>
      </p:sp>
      <p:sp>
        <p:nvSpPr>
          <p:cNvPr id="7" name="ZoneTexte 6">
            <a:extLst>
              <a:ext uri="{FF2B5EF4-FFF2-40B4-BE49-F238E27FC236}">
                <a16:creationId xmlns:a16="http://schemas.microsoft.com/office/drawing/2014/main" id="{33E5C6AA-6186-42BA-B9ED-DDF7B9443403}"/>
              </a:ext>
            </a:extLst>
          </p:cNvPr>
          <p:cNvSpPr txBox="1"/>
          <p:nvPr/>
        </p:nvSpPr>
        <p:spPr>
          <a:xfrm>
            <a:off x="8100219" y="1315986"/>
            <a:ext cx="7932370"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Ajoutez ici les pièces justificatives complémentaires à la bonne compréhension de votre demande que vous jugerez nécessaire, ainsi que celles prévues à la convention et non encore déposées.</a:t>
            </a:r>
          </a:p>
        </p:txBody>
      </p:sp>
      <p:pic>
        <p:nvPicPr>
          <p:cNvPr id="3" name="Image 2">
            <a:extLst>
              <a:ext uri="{FF2B5EF4-FFF2-40B4-BE49-F238E27FC236}">
                <a16:creationId xmlns:a16="http://schemas.microsoft.com/office/drawing/2014/main" id="{AFF4FD07-E486-4D94-9A70-557B812B4AE3}"/>
              </a:ext>
            </a:extLst>
          </p:cNvPr>
          <p:cNvPicPr>
            <a:picLocks noChangeAspect="1"/>
          </p:cNvPicPr>
          <p:nvPr/>
        </p:nvPicPr>
        <p:blipFill rotWithShape="1">
          <a:blip r:embed="rId2"/>
          <a:srcRect r="20070"/>
          <a:stretch/>
        </p:blipFill>
        <p:spPr>
          <a:xfrm>
            <a:off x="246762" y="1315986"/>
            <a:ext cx="7445829" cy="7934325"/>
          </a:xfrm>
          <a:prstGeom prst="rect">
            <a:avLst/>
          </a:prstGeom>
          <a:ln>
            <a:solidFill>
              <a:schemeClr val="bg2">
                <a:lumMod val="90000"/>
              </a:schemeClr>
            </a:solidFill>
          </a:ln>
        </p:spPr>
      </p:pic>
      <p:cxnSp>
        <p:nvCxnSpPr>
          <p:cNvPr id="14" name="Connecteur droit avec flèche 13">
            <a:extLst>
              <a:ext uri="{FF2B5EF4-FFF2-40B4-BE49-F238E27FC236}">
                <a16:creationId xmlns:a16="http://schemas.microsoft.com/office/drawing/2014/main" id="{73BBE994-3B42-4728-926D-247B821C2042}"/>
              </a:ext>
            </a:extLst>
          </p:cNvPr>
          <p:cNvCxnSpPr>
            <a:cxnSpLocks/>
            <a:stCxn id="10" idx="1"/>
          </p:cNvCxnSpPr>
          <p:nvPr/>
        </p:nvCxnSpPr>
        <p:spPr>
          <a:xfrm flipH="1">
            <a:off x="2641194" y="6908452"/>
            <a:ext cx="5473538" cy="8456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EF87B4A-F693-4815-A201-A802B0FE542E}"/>
              </a:ext>
            </a:extLst>
          </p:cNvPr>
          <p:cNvPicPr>
            <a:picLocks noChangeAspect="1"/>
          </p:cNvPicPr>
          <p:nvPr/>
        </p:nvPicPr>
        <p:blipFill>
          <a:blip r:embed="rId3"/>
          <a:stretch>
            <a:fillRect/>
          </a:stretch>
        </p:blipFill>
        <p:spPr>
          <a:xfrm>
            <a:off x="8114732" y="7231617"/>
            <a:ext cx="7794476" cy="2018694"/>
          </a:xfrm>
          <a:prstGeom prst="rect">
            <a:avLst/>
          </a:prstGeom>
        </p:spPr>
      </p:pic>
      <p:sp>
        <p:nvSpPr>
          <p:cNvPr id="2" name="Rectangle : coins arrondis 1">
            <a:extLst>
              <a:ext uri="{FF2B5EF4-FFF2-40B4-BE49-F238E27FC236}">
                <a16:creationId xmlns:a16="http://schemas.microsoft.com/office/drawing/2014/main" id="{9AC47D75-78B6-4BE7-9F19-8DB9AF2EBF6E}"/>
              </a:ext>
            </a:extLst>
          </p:cNvPr>
          <p:cNvSpPr/>
          <p:nvPr/>
        </p:nvSpPr>
        <p:spPr>
          <a:xfrm>
            <a:off x="445183" y="7591860"/>
            <a:ext cx="2181497" cy="313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823FF8E-79E2-49BB-A7CD-9DA1943A6587}"/>
              </a:ext>
            </a:extLst>
          </p:cNvPr>
          <p:cNvSpPr txBox="1"/>
          <p:nvPr/>
        </p:nvSpPr>
        <p:spPr>
          <a:xfrm>
            <a:off x="8114732" y="6585286"/>
            <a:ext cx="7808989"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Une fois que vous aurez coché « J’atteste sur l’honneur et certifie », une pop-up vous confirmera la sauvegarde de votre demande.</a:t>
            </a:r>
          </a:p>
        </p:txBody>
      </p:sp>
      <p:cxnSp>
        <p:nvCxnSpPr>
          <p:cNvPr id="12" name="Connecteur droit avec flèche 11">
            <a:extLst>
              <a:ext uri="{FF2B5EF4-FFF2-40B4-BE49-F238E27FC236}">
                <a16:creationId xmlns:a16="http://schemas.microsoft.com/office/drawing/2014/main" id="{909E3E67-2483-4969-AE0B-C9FDCC953BA9}"/>
              </a:ext>
            </a:extLst>
          </p:cNvPr>
          <p:cNvCxnSpPr>
            <a:cxnSpLocks/>
            <a:stCxn id="7" idx="1"/>
          </p:cNvCxnSpPr>
          <p:nvPr/>
        </p:nvCxnSpPr>
        <p:spPr>
          <a:xfrm flipH="1">
            <a:off x="7258050" y="1777651"/>
            <a:ext cx="842169" cy="14081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6CD31560-7CCE-4FA7-9B21-F39DD1746E2E}"/>
              </a:ext>
            </a:extLst>
          </p:cNvPr>
          <p:cNvSpPr/>
          <p:nvPr/>
        </p:nvSpPr>
        <p:spPr>
          <a:xfrm>
            <a:off x="6045958" y="3185752"/>
            <a:ext cx="1513502" cy="2638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C054DD0A-DD32-4AC6-8F59-FCC9043ABC14}"/>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7 - Autres pièces justificatives </a:t>
            </a:r>
          </a:p>
        </p:txBody>
      </p:sp>
      <p:grpSp>
        <p:nvGrpSpPr>
          <p:cNvPr id="20" name="Groupe 19">
            <a:extLst>
              <a:ext uri="{FF2B5EF4-FFF2-40B4-BE49-F238E27FC236}">
                <a16:creationId xmlns:a16="http://schemas.microsoft.com/office/drawing/2014/main" id="{155EF968-2544-48C9-A104-C0AFF7CAF26A}"/>
              </a:ext>
            </a:extLst>
          </p:cNvPr>
          <p:cNvGrpSpPr/>
          <p:nvPr/>
        </p:nvGrpSpPr>
        <p:grpSpPr>
          <a:xfrm>
            <a:off x="2552264" y="9289202"/>
            <a:ext cx="5140327" cy="472794"/>
            <a:chOff x="7721323" y="3847658"/>
            <a:chExt cx="5116724" cy="673693"/>
          </a:xfrm>
        </p:grpSpPr>
        <p:sp>
          <p:nvSpPr>
            <p:cNvPr id="21" name="ZoneTexte 20">
              <a:extLst>
                <a:ext uri="{FF2B5EF4-FFF2-40B4-BE49-F238E27FC236}">
                  <a16:creationId xmlns:a16="http://schemas.microsoft.com/office/drawing/2014/main" id="{07AD2890-1724-4B77-A5B6-2422CE289C5B}"/>
                </a:ext>
              </a:extLst>
            </p:cNvPr>
            <p:cNvSpPr txBox="1"/>
            <p:nvPr/>
          </p:nvSpPr>
          <p:spPr>
            <a:xfrm>
              <a:off x="7950596" y="4126650"/>
              <a:ext cx="4887451" cy="39470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a:t>
              </a:r>
              <a:endParaRPr lang="fr-FR" sz="1200" b="1" i="1" dirty="0">
                <a:highlight>
                  <a:srgbClr val="FFFF00"/>
                </a:highlight>
              </a:endParaRPr>
            </a:p>
          </p:txBody>
        </p:sp>
        <p:pic>
          <p:nvPicPr>
            <p:cNvPr id="22" name="Image 21">
              <a:extLst>
                <a:ext uri="{FF2B5EF4-FFF2-40B4-BE49-F238E27FC236}">
                  <a16:creationId xmlns:a16="http://schemas.microsoft.com/office/drawing/2014/main" id="{730FABF0-2755-4947-A6C7-D17660B9DF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
        <p:nvSpPr>
          <p:cNvPr id="17" name="ZoneTexte 16">
            <a:extLst>
              <a:ext uri="{FF2B5EF4-FFF2-40B4-BE49-F238E27FC236}">
                <a16:creationId xmlns:a16="http://schemas.microsoft.com/office/drawing/2014/main" id="{7DC74167-7B71-4CB8-A3C4-69002B067E8B}"/>
              </a:ext>
            </a:extLst>
          </p:cNvPr>
          <p:cNvSpPr txBox="1"/>
          <p:nvPr/>
        </p:nvSpPr>
        <p:spPr>
          <a:xfrm>
            <a:off x="8100219" y="2980797"/>
            <a:ext cx="7932370"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Assurez-vous à ce stade que vous avez répondu aux dispositions de la convention de subvention. A défaut, complétez votre demande de paiement. </a:t>
            </a:r>
          </a:p>
        </p:txBody>
      </p:sp>
      <p:cxnSp>
        <p:nvCxnSpPr>
          <p:cNvPr id="18" name="Connecteur droit avec flèche 17">
            <a:extLst>
              <a:ext uri="{FF2B5EF4-FFF2-40B4-BE49-F238E27FC236}">
                <a16:creationId xmlns:a16="http://schemas.microsoft.com/office/drawing/2014/main" id="{1EE18F8F-D04C-4DD3-94D7-53055EFE96CC}"/>
              </a:ext>
            </a:extLst>
          </p:cNvPr>
          <p:cNvCxnSpPr>
            <a:cxnSpLocks/>
            <a:stCxn id="17" idx="1"/>
            <a:endCxn id="19" idx="3"/>
          </p:cNvCxnSpPr>
          <p:nvPr/>
        </p:nvCxnSpPr>
        <p:spPr>
          <a:xfrm flipH="1">
            <a:off x="7559460" y="3303963"/>
            <a:ext cx="540759" cy="137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95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27</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7 - Autres pièces justificatives </a:t>
            </a:r>
          </a:p>
        </p:txBody>
      </p:sp>
      <p:pic>
        <p:nvPicPr>
          <p:cNvPr id="6" name="Image 5">
            <a:extLst>
              <a:ext uri="{FF2B5EF4-FFF2-40B4-BE49-F238E27FC236}">
                <a16:creationId xmlns:a16="http://schemas.microsoft.com/office/drawing/2014/main" id="{61AF1256-904A-4812-8814-D1DEA809E33D}"/>
              </a:ext>
            </a:extLst>
          </p:cNvPr>
          <p:cNvPicPr>
            <a:picLocks noChangeAspect="1"/>
          </p:cNvPicPr>
          <p:nvPr/>
        </p:nvPicPr>
        <p:blipFill>
          <a:blip r:embed="rId2"/>
          <a:stretch>
            <a:fillRect/>
          </a:stretch>
        </p:blipFill>
        <p:spPr>
          <a:xfrm>
            <a:off x="196937" y="7451779"/>
            <a:ext cx="7538350" cy="2161553"/>
          </a:xfrm>
          <a:prstGeom prst="rect">
            <a:avLst/>
          </a:prstGeom>
          <a:ln>
            <a:solidFill>
              <a:schemeClr val="bg2">
                <a:lumMod val="90000"/>
              </a:schemeClr>
            </a:solidFill>
          </a:ln>
        </p:spPr>
      </p:pic>
      <p:sp>
        <p:nvSpPr>
          <p:cNvPr id="12" name="ZoneTexte 11">
            <a:extLst>
              <a:ext uri="{FF2B5EF4-FFF2-40B4-BE49-F238E27FC236}">
                <a16:creationId xmlns:a16="http://schemas.microsoft.com/office/drawing/2014/main" id="{36FB5BAC-479A-47DE-9CE8-480A088DF743}"/>
              </a:ext>
            </a:extLst>
          </p:cNvPr>
          <p:cNvSpPr txBox="1"/>
          <p:nvPr/>
        </p:nvSpPr>
        <p:spPr>
          <a:xfrm>
            <a:off x="7914754" y="1186431"/>
            <a:ext cx="7904370" cy="1200329"/>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Cliquez sur « Valider la demande et imprimer la lettre d’engagement ». </a:t>
            </a:r>
          </a:p>
          <a:p>
            <a:r>
              <a:rPr lang="fr-FR" b="1" u="sng" dirty="0">
                <a:solidFill>
                  <a:schemeClr val="accent1">
                    <a:lumMod val="75000"/>
                  </a:schemeClr>
                </a:solidFill>
              </a:rPr>
              <a:t>Attention: </a:t>
            </a:r>
            <a:r>
              <a:rPr lang="fr-FR" dirty="0"/>
              <a:t>Une pop-up s’affiche et vous indique qu’une fois validée la demande de paiement ne sera plus modifiable. La lettre est alors automatiquement éditée et  mise à votre disposition pour signature (Cf modèle ci-dessous). </a:t>
            </a:r>
          </a:p>
        </p:txBody>
      </p:sp>
      <p:grpSp>
        <p:nvGrpSpPr>
          <p:cNvPr id="34" name="Groupe 33">
            <a:extLst>
              <a:ext uri="{FF2B5EF4-FFF2-40B4-BE49-F238E27FC236}">
                <a16:creationId xmlns:a16="http://schemas.microsoft.com/office/drawing/2014/main" id="{292D2707-BE35-47E5-8567-CE9ED4C4BD49}"/>
              </a:ext>
            </a:extLst>
          </p:cNvPr>
          <p:cNvGrpSpPr/>
          <p:nvPr/>
        </p:nvGrpSpPr>
        <p:grpSpPr>
          <a:xfrm>
            <a:off x="196937" y="1186431"/>
            <a:ext cx="7538351" cy="3963277"/>
            <a:chOff x="196937" y="1684344"/>
            <a:chExt cx="7538351" cy="3963277"/>
          </a:xfrm>
        </p:grpSpPr>
        <p:pic>
          <p:nvPicPr>
            <p:cNvPr id="24" name="Image 23">
              <a:extLst>
                <a:ext uri="{FF2B5EF4-FFF2-40B4-BE49-F238E27FC236}">
                  <a16:creationId xmlns:a16="http://schemas.microsoft.com/office/drawing/2014/main" id="{9C0F42DA-160A-4104-B678-54C755912447}"/>
                </a:ext>
              </a:extLst>
            </p:cNvPr>
            <p:cNvPicPr>
              <a:picLocks noChangeAspect="1"/>
            </p:cNvPicPr>
            <p:nvPr/>
          </p:nvPicPr>
          <p:blipFill>
            <a:blip r:embed="rId3"/>
            <a:stretch>
              <a:fillRect/>
            </a:stretch>
          </p:blipFill>
          <p:spPr>
            <a:xfrm>
              <a:off x="196937" y="1684344"/>
              <a:ext cx="7538351" cy="3963277"/>
            </a:xfrm>
            <a:prstGeom prst="rect">
              <a:avLst/>
            </a:prstGeom>
            <a:ln>
              <a:solidFill>
                <a:schemeClr val="bg2">
                  <a:lumMod val="90000"/>
                </a:schemeClr>
              </a:solidFill>
            </a:ln>
          </p:spPr>
        </p:pic>
        <p:sp>
          <p:nvSpPr>
            <p:cNvPr id="25" name="Rectangle : coins arrondis 24">
              <a:extLst>
                <a:ext uri="{FF2B5EF4-FFF2-40B4-BE49-F238E27FC236}">
                  <a16:creationId xmlns:a16="http://schemas.microsoft.com/office/drawing/2014/main" id="{E312767D-C580-4969-ADFC-A114E8D0D647}"/>
                </a:ext>
              </a:extLst>
            </p:cNvPr>
            <p:cNvSpPr/>
            <p:nvPr/>
          </p:nvSpPr>
          <p:spPr>
            <a:xfrm>
              <a:off x="4265103" y="4612515"/>
              <a:ext cx="3108960" cy="4049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3" name="Groupe 32">
            <a:extLst>
              <a:ext uri="{FF2B5EF4-FFF2-40B4-BE49-F238E27FC236}">
                <a16:creationId xmlns:a16="http://schemas.microsoft.com/office/drawing/2014/main" id="{BBAD1BE7-F401-450A-ABC6-E04AB7032B8D}"/>
              </a:ext>
            </a:extLst>
          </p:cNvPr>
          <p:cNvGrpSpPr/>
          <p:nvPr/>
        </p:nvGrpSpPr>
        <p:grpSpPr>
          <a:xfrm>
            <a:off x="10372725" y="2730334"/>
            <a:ext cx="5404968" cy="6027904"/>
            <a:chOff x="9940834" y="3598892"/>
            <a:chExt cx="5114539" cy="6575836"/>
          </a:xfrm>
        </p:grpSpPr>
        <p:pic>
          <p:nvPicPr>
            <p:cNvPr id="27" name="Image 26">
              <a:extLst>
                <a:ext uri="{FF2B5EF4-FFF2-40B4-BE49-F238E27FC236}">
                  <a16:creationId xmlns:a16="http://schemas.microsoft.com/office/drawing/2014/main" id="{F771527C-BA4A-4471-A92F-3BC9FB47371D}"/>
                </a:ext>
              </a:extLst>
            </p:cNvPr>
            <p:cNvPicPr>
              <a:picLocks noChangeAspect="1"/>
            </p:cNvPicPr>
            <p:nvPr/>
          </p:nvPicPr>
          <p:blipFill>
            <a:blip r:embed="rId4"/>
            <a:stretch>
              <a:fillRect/>
            </a:stretch>
          </p:blipFill>
          <p:spPr>
            <a:xfrm>
              <a:off x="9940834" y="3598892"/>
              <a:ext cx="5114539" cy="6575836"/>
            </a:xfrm>
            <a:prstGeom prst="rect">
              <a:avLst/>
            </a:prstGeom>
            <a:ln>
              <a:solidFill>
                <a:schemeClr val="bg2"/>
              </a:solidFill>
            </a:ln>
          </p:spPr>
        </p:pic>
        <p:sp>
          <p:nvSpPr>
            <p:cNvPr id="28" name="Rectangle 27">
              <a:extLst>
                <a:ext uri="{FF2B5EF4-FFF2-40B4-BE49-F238E27FC236}">
                  <a16:creationId xmlns:a16="http://schemas.microsoft.com/office/drawing/2014/main" id="{97F7B82C-C38A-45C1-B504-22E61EB24559}"/>
                </a:ext>
              </a:extLst>
            </p:cNvPr>
            <p:cNvSpPr/>
            <p:nvPr/>
          </p:nvSpPr>
          <p:spPr>
            <a:xfrm>
              <a:off x="12627125" y="4260272"/>
              <a:ext cx="235132" cy="143540"/>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29" name="Rectangle 28">
              <a:extLst>
                <a:ext uri="{FF2B5EF4-FFF2-40B4-BE49-F238E27FC236}">
                  <a16:creationId xmlns:a16="http://schemas.microsoft.com/office/drawing/2014/main" id="{85F0240E-8F94-4521-84F8-A89A867E81AB}"/>
                </a:ext>
              </a:extLst>
            </p:cNvPr>
            <p:cNvSpPr/>
            <p:nvPr/>
          </p:nvSpPr>
          <p:spPr>
            <a:xfrm>
              <a:off x="14105535" y="5461441"/>
              <a:ext cx="845335" cy="14369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30" name="Rectangle 29">
              <a:extLst>
                <a:ext uri="{FF2B5EF4-FFF2-40B4-BE49-F238E27FC236}">
                  <a16:creationId xmlns:a16="http://schemas.microsoft.com/office/drawing/2014/main" id="{5B27061A-B6A6-4679-A236-52FF5C27C025}"/>
                </a:ext>
              </a:extLst>
            </p:cNvPr>
            <p:cNvSpPr/>
            <p:nvPr/>
          </p:nvSpPr>
          <p:spPr>
            <a:xfrm>
              <a:off x="12796943" y="4418859"/>
              <a:ext cx="845335" cy="14369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31" name="Rectangle 30">
              <a:extLst>
                <a:ext uri="{FF2B5EF4-FFF2-40B4-BE49-F238E27FC236}">
                  <a16:creationId xmlns:a16="http://schemas.microsoft.com/office/drawing/2014/main" id="{EEA017C8-659D-425D-BDFC-B11E319DFBD6}"/>
                </a:ext>
              </a:extLst>
            </p:cNvPr>
            <p:cNvSpPr/>
            <p:nvPr/>
          </p:nvSpPr>
          <p:spPr>
            <a:xfrm>
              <a:off x="12849195" y="6037174"/>
              <a:ext cx="579422" cy="14354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dirty="0"/>
            </a:p>
          </p:txBody>
        </p:sp>
      </p:grpSp>
      <p:sp>
        <p:nvSpPr>
          <p:cNvPr id="17" name="ZoneTexte 16">
            <a:extLst>
              <a:ext uri="{FF2B5EF4-FFF2-40B4-BE49-F238E27FC236}">
                <a16:creationId xmlns:a16="http://schemas.microsoft.com/office/drawing/2014/main" id="{4125F069-7D94-4258-8EC3-BB152CC3133B}"/>
              </a:ext>
            </a:extLst>
          </p:cNvPr>
          <p:cNvSpPr txBox="1"/>
          <p:nvPr/>
        </p:nvSpPr>
        <p:spPr>
          <a:xfrm>
            <a:off x="7945862" y="8955309"/>
            <a:ext cx="7904370"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b="1" u="sng" dirty="0">
                <a:solidFill>
                  <a:schemeClr val="accent1">
                    <a:lumMod val="75000"/>
                  </a:schemeClr>
                </a:solidFill>
              </a:rPr>
              <a:t>Nota:</a:t>
            </a:r>
            <a:r>
              <a:rPr lang="fr-FR" b="1" dirty="0">
                <a:solidFill>
                  <a:schemeClr val="accent1">
                    <a:lumMod val="75000"/>
                  </a:schemeClr>
                </a:solidFill>
              </a:rPr>
              <a:t> </a:t>
            </a:r>
            <a:r>
              <a:rPr lang="fr-FR" dirty="0"/>
              <a:t>une lettre d’engagement ne respectant pas le document mis à disposition automatiquement est de nature à entraîner le rejet de la demande de paiement. </a:t>
            </a:r>
          </a:p>
        </p:txBody>
      </p:sp>
    </p:spTree>
    <p:extLst>
      <p:ext uri="{BB962C8B-B14F-4D97-AF65-F5344CB8AC3E}">
        <p14:creationId xmlns:p14="http://schemas.microsoft.com/office/powerpoint/2010/main" val="145290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28</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7 - Autres pièces justificatives / Lettre d’engagement </a:t>
            </a:r>
          </a:p>
        </p:txBody>
      </p:sp>
      <p:pic>
        <p:nvPicPr>
          <p:cNvPr id="12" name="Image 11">
            <a:extLst>
              <a:ext uri="{FF2B5EF4-FFF2-40B4-BE49-F238E27FC236}">
                <a16:creationId xmlns:a16="http://schemas.microsoft.com/office/drawing/2014/main" id="{46D57294-D7D8-42FD-BD88-C879294727E7}"/>
              </a:ext>
            </a:extLst>
          </p:cNvPr>
          <p:cNvPicPr>
            <a:picLocks noChangeAspect="1"/>
          </p:cNvPicPr>
          <p:nvPr/>
        </p:nvPicPr>
        <p:blipFill>
          <a:blip r:embed="rId2"/>
          <a:stretch>
            <a:fillRect/>
          </a:stretch>
        </p:blipFill>
        <p:spPr>
          <a:xfrm>
            <a:off x="8320875" y="5849870"/>
            <a:ext cx="7537433" cy="2016654"/>
          </a:xfrm>
          <a:prstGeom prst="rect">
            <a:avLst/>
          </a:prstGeom>
        </p:spPr>
      </p:pic>
      <p:grpSp>
        <p:nvGrpSpPr>
          <p:cNvPr id="7" name="Groupe 6">
            <a:extLst>
              <a:ext uri="{FF2B5EF4-FFF2-40B4-BE49-F238E27FC236}">
                <a16:creationId xmlns:a16="http://schemas.microsoft.com/office/drawing/2014/main" id="{9D44F808-7BB1-46FA-88D7-C3D9265D06A0}"/>
              </a:ext>
            </a:extLst>
          </p:cNvPr>
          <p:cNvGrpSpPr/>
          <p:nvPr/>
        </p:nvGrpSpPr>
        <p:grpSpPr>
          <a:xfrm>
            <a:off x="246762" y="1852402"/>
            <a:ext cx="7899259" cy="6082611"/>
            <a:chOff x="246762" y="1123406"/>
            <a:chExt cx="7899260" cy="5979883"/>
          </a:xfrm>
        </p:grpSpPr>
        <p:pic>
          <p:nvPicPr>
            <p:cNvPr id="3" name="Image 2">
              <a:extLst>
                <a:ext uri="{FF2B5EF4-FFF2-40B4-BE49-F238E27FC236}">
                  <a16:creationId xmlns:a16="http://schemas.microsoft.com/office/drawing/2014/main" id="{E3AB2622-1312-4091-ABAD-6F49CEE5040D}"/>
                </a:ext>
              </a:extLst>
            </p:cNvPr>
            <p:cNvPicPr>
              <a:picLocks noChangeAspect="1"/>
            </p:cNvPicPr>
            <p:nvPr/>
          </p:nvPicPr>
          <p:blipFill>
            <a:blip r:embed="rId3"/>
            <a:stretch>
              <a:fillRect/>
            </a:stretch>
          </p:blipFill>
          <p:spPr>
            <a:xfrm>
              <a:off x="246762" y="1123406"/>
              <a:ext cx="7880554" cy="5960235"/>
            </a:xfrm>
            <a:prstGeom prst="rect">
              <a:avLst/>
            </a:prstGeom>
            <a:ln>
              <a:solidFill>
                <a:schemeClr val="bg2"/>
              </a:solidFill>
            </a:ln>
          </p:spPr>
        </p:pic>
        <p:sp>
          <p:nvSpPr>
            <p:cNvPr id="14" name="Rectangle : coins arrondis 13">
              <a:extLst>
                <a:ext uri="{FF2B5EF4-FFF2-40B4-BE49-F238E27FC236}">
                  <a16:creationId xmlns:a16="http://schemas.microsoft.com/office/drawing/2014/main" id="{8C897C87-06EB-4928-B29A-24E65606297C}"/>
                </a:ext>
              </a:extLst>
            </p:cNvPr>
            <p:cNvSpPr/>
            <p:nvPr/>
          </p:nvSpPr>
          <p:spPr>
            <a:xfrm>
              <a:off x="4898571" y="4393865"/>
              <a:ext cx="2873829" cy="3361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27496D7C-B2C9-4DED-8BF4-4CA652EFA994}"/>
                </a:ext>
              </a:extLst>
            </p:cNvPr>
            <p:cNvSpPr/>
            <p:nvPr/>
          </p:nvSpPr>
          <p:spPr>
            <a:xfrm>
              <a:off x="7033018" y="6635931"/>
              <a:ext cx="1113004" cy="467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BC7A1869-457C-4FE6-97E2-911EA9FEC6B0}"/>
              </a:ext>
            </a:extLst>
          </p:cNvPr>
          <p:cNvSpPr txBox="1"/>
          <p:nvPr/>
        </p:nvSpPr>
        <p:spPr>
          <a:xfrm>
            <a:off x="8320875" y="1852402"/>
            <a:ext cx="7537434"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Une fois signée par la personne habilitée, vous devez joindre la lettre d’engagement via le bouton dédié. Votre demande est alors automatiquement sauvegardée. </a:t>
            </a:r>
          </a:p>
        </p:txBody>
      </p:sp>
      <p:grpSp>
        <p:nvGrpSpPr>
          <p:cNvPr id="23" name="Groupe 22">
            <a:extLst>
              <a:ext uri="{FF2B5EF4-FFF2-40B4-BE49-F238E27FC236}">
                <a16:creationId xmlns:a16="http://schemas.microsoft.com/office/drawing/2014/main" id="{1A45BD7D-6CEB-42FC-9A96-18D4ACE8B677}"/>
              </a:ext>
            </a:extLst>
          </p:cNvPr>
          <p:cNvGrpSpPr/>
          <p:nvPr/>
        </p:nvGrpSpPr>
        <p:grpSpPr>
          <a:xfrm>
            <a:off x="3173379" y="7935013"/>
            <a:ext cx="4926840" cy="535915"/>
            <a:chOff x="7721323" y="3847658"/>
            <a:chExt cx="5116724" cy="577463"/>
          </a:xfrm>
        </p:grpSpPr>
        <p:sp>
          <p:nvSpPr>
            <p:cNvPr id="24" name="ZoneTexte 23">
              <a:extLst>
                <a:ext uri="{FF2B5EF4-FFF2-40B4-BE49-F238E27FC236}">
                  <a16:creationId xmlns:a16="http://schemas.microsoft.com/office/drawing/2014/main" id="{815A4663-3DC9-498D-8A80-E01044E4BDAE}"/>
                </a:ext>
              </a:extLst>
            </p:cNvPr>
            <p:cNvSpPr txBox="1"/>
            <p:nvPr/>
          </p:nvSpPr>
          <p:spPr>
            <a:xfrm>
              <a:off x="7949687" y="4126647"/>
              <a:ext cx="4888360" cy="298474"/>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 </a:t>
              </a:r>
              <a:endParaRPr lang="fr-FR" sz="1200" b="1" i="1" dirty="0">
                <a:highlight>
                  <a:srgbClr val="FFFF00"/>
                </a:highlight>
              </a:endParaRPr>
            </a:p>
          </p:txBody>
        </p:sp>
        <p:pic>
          <p:nvPicPr>
            <p:cNvPr id="25" name="Image 24">
              <a:extLst>
                <a:ext uri="{FF2B5EF4-FFF2-40B4-BE49-F238E27FC236}">
                  <a16:creationId xmlns:a16="http://schemas.microsoft.com/office/drawing/2014/main" id="{8776BF2F-E19C-42F6-8EC1-5EF4471315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Tree>
    <p:extLst>
      <p:ext uri="{BB962C8B-B14F-4D97-AF65-F5344CB8AC3E}">
        <p14:creationId xmlns:p14="http://schemas.microsoft.com/office/powerpoint/2010/main" val="187373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432461" y="10096829"/>
            <a:ext cx="3645099" cy="383297"/>
          </a:xfrm>
        </p:spPr>
        <p:txBody>
          <a:bodyPr/>
          <a:lstStyle/>
          <a:p>
            <a:fld id="{66C157D7-96C4-4D0E-A0E3-1899BCBF9E56}" type="slidenum">
              <a:rPr lang="fr-FR" smtClean="0"/>
              <a:t>29</a:t>
            </a:fld>
            <a:endParaRPr lang="fr-FR"/>
          </a:p>
        </p:txBody>
      </p:sp>
      <p:sp>
        <p:nvSpPr>
          <p:cNvPr id="21" name="ZoneTexte 20">
            <a:extLst>
              <a:ext uri="{FF2B5EF4-FFF2-40B4-BE49-F238E27FC236}">
                <a16:creationId xmlns:a16="http://schemas.microsoft.com/office/drawing/2014/main" id="{0C44F670-FA06-42DA-A376-16F08248C04C}"/>
              </a:ext>
            </a:extLst>
          </p:cNvPr>
          <p:cNvSpPr txBox="1"/>
          <p:nvPr/>
        </p:nvSpPr>
        <p:spPr>
          <a:xfrm>
            <a:off x="246762" y="319637"/>
            <a:ext cx="15953676" cy="523220"/>
          </a:xfrm>
          <a:prstGeom prst="rect">
            <a:avLst/>
          </a:prstGeom>
          <a:noFill/>
        </p:spPr>
        <p:txBody>
          <a:bodyPr wrap="square" rtlCol="0">
            <a:spAutoFit/>
          </a:bodyPr>
          <a:lstStyle/>
          <a:p>
            <a:r>
              <a:rPr lang="fr-FR" sz="2800" b="1" u="sng" dirty="0">
                <a:solidFill>
                  <a:schemeClr val="accent2"/>
                </a:solidFill>
              </a:rPr>
              <a:t>IV. Saisie du formulaire: Partie 7 - Autres pièces justificatives / Envoi de la demande </a:t>
            </a:r>
          </a:p>
        </p:txBody>
      </p:sp>
      <p:pic>
        <p:nvPicPr>
          <p:cNvPr id="10" name="Image 9">
            <a:extLst>
              <a:ext uri="{FF2B5EF4-FFF2-40B4-BE49-F238E27FC236}">
                <a16:creationId xmlns:a16="http://schemas.microsoft.com/office/drawing/2014/main" id="{78EF6E1F-D7E7-4369-BE67-B6BD0EB650F2}"/>
              </a:ext>
            </a:extLst>
          </p:cNvPr>
          <p:cNvPicPr>
            <a:picLocks noChangeAspect="1"/>
          </p:cNvPicPr>
          <p:nvPr/>
        </p:nvPicPr>
        <p:blipFill>
          <a:blip r:embed="rId3"/>
          <a:stretch>
            <a:fillRect/>
          </a:stretch>
        </p:blipFill>
        <p:spPr>
          <a:xfrm>
            <a:off x="8362965" y="2783562"/>
            <a:ext cx="7537433" cy="1628775"/>
          </a:xfrm>
          <a:prstGeom prst="rect">
            <a:avLst/>
          </a:prstGeom>
        </p:spPr>
      </p:pic>
      <p:pic>
        <p:nvPicPr>
          <p:cNvPr id="16" name="Image 15">
            <a:extLst>
              <a:ext uri="{FF2B5EF4-FFF2-40B4-BE49-F238E27FC236}">
                <a16:creationId xmlns:a16="http://schemas.microsoft.com/office/drawing/2014/main" id="{0E9106D7-EFA3-4041-89CE-F9F3878AEACD}"/>
              </a:ext>
            </a:extLst>
          </p:cNvPr>
          <p:cNvPicPr>
            <a:picLocks noChangeAspect="1"/>
          </p:cNvPicPr>
          <p:nvPr/>
        </p:nvPicPr>
        <p:blipFill>
          <a:blip r:embed="rId4"/>
          <a:stretch>
            <a:fillRect/>
          </a:stretch>
        </p:blipFill>
        <p:spPr>
          <a:xfrm>
            <a:off x="8362965" y="5260288"/>
            <a:ext cx="7537433" cy="2234664"/>
          </a:xfrm>
          <a:prstGeom prst="rect">
            <a:avLst/>
          </a:prstGeom>
        </p:spPr>
      </p:pic>
      <p:sp>
        <p:nvSpPr>
          <p:cNvPr id="13" name="ZoneTexte 12">
            <a:extLst>
              <a:ext uri="{FF2B5EF4-FFF2-40B4-BE49-F238E27FC236}">
                <a16:creationId xmlns:a16="http://schemas.microsoft.com/office/drawing/2014/main" id="{F859FEF0-75F0-452A-AF13-7B8A7C603D39}"/>
              </a:ext>
            </a:extLst>
          </p:cNvPr>
          <p:cNvSpPr txBox="1"/>
          <p:nvPr/>
        </p:nvSpPr>
        <p:spPr>
          <a:xfrm>
            <a:off x="8362964" y="2048404"/>
            <a:ext cx="7537434"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Le bouton « Envoyer » sera activé après le téléchargement de la lettre d’engagement signée sur le portail. </a:t>
            </a:r>
          </a:p>
        </p:txBody>
      </p:sp>
      <p:grpSp>
        <p:nvGrpSpPr>
          <p:cNvPr id="7" name="Groupe 6">
            <a:extLst>
              <a:ext uri="{FF2B5EF4-FFF2-40B4-BE49-F238E27FC236}">
                <a16:creationId xmlns:a16="http://schemas.microsoft.com/office/drawing/2014/main" id="{9D44F808-7BB1-46FA-88D7-C3D9265D06A0}"/>
              </a:ext>
            </a:extLst>
          </p:cNvPr>
          <p:cNvGrpSpPr/>
          <p:nvPr/>
        </p:nvGrpSpPr>
        <p:grpSpPr>
          <a:xfrm>
            <a:off x="200960" y="2048403"/>
            <a:ext cx="7899259" cy="6714005"/>
            <a:chOff x="246762" y="1123406"/>
            <a:chExt cx="7899260" cy="5979883"/>
          </a:xfrm>
        </p:grpSpPr>
        <p:pic>
          <p:nvPicPr>
            <p:cNvPr id="3" name="Image 2">
              <a:extLst>
                <a:ext uri="{FF2B5EF4-FFF2-40B4-BE49-F238E27FC236}">
                  <a16:creationId xmlns:a16="http://schemas.microsoft.com/office/drawing/2014/main" id="{E3AB2622-1312-4091-ABAD-6F49CEE5040D}"/>
                </a:ext>
              </a:extLst>
            </p:cNvPr>
            <p:cNvPicPr>
              <a:picLocks noChangeAspect="1"/>
            </p:cNvPicPr>
            <p:nvPr/>
          </p:nvPicPr>
          <p:blipFill>
            <a:blip r:embed="rId5"/>
            <a:stretch>
              <a:fillRect/>
            </a:stretch>
          </p:blipFill>
          <p:spPr>
            <a:xfrm>
              <a:off x="246762" y="1123406"/>
              <a:ext cx="7880554" cy="5960235"/>
            </a:xfrm>
            <a:prstGeom prst="rect">
              <a:avLst/>
            </a:prstGeom>
            <a:ln>
              <a:solidFill>
                <a:schemeClr val="bg2"/>
              </a:solidFill>
            </a:ln>
          </p:spPr>
        </p:pic>
        <p:sp>
          <p:nvSpPr>
            <p:cNvPr id="14" name="Rectangle : coins arrondis 13">
              <a:extLst>
                <a:ext uri="{FF2B5EF4-FFF2-40B4-BE49-F238E27FC236}">
                  <a16:creationId xmlns:a16="http://schemas.microsoft.com/office/drawing/2014/main" id="{8C897C87-06EB-4928-B29A-24E65606297C}"/>
                </a:ext>
              </a:extLst>
            </p:cNvPr>
            <p:cNvSpPr/>
            <p:nvPr/>
          </p:nvSpPr>
          <p:spPr>
            <a:xfrm>
              <a:off x="4327657" y="4834476"/>
              <a:ext cx="3261864" cy="4032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27496D7C-B2C9-4DED-8BF4-4CA652EFA994}"/>
                </a:ext>
              </a:extLst>
            </p:cNvPr>
            <p:cNvSpPr/>
            <p:nvPr/>
          </p:nvSpPr>
          <p:spPr>
            <a:xfrm>
              <a:off x="7033018" y="6635931"/>
              <a:ext cx="1113004" cy="467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F06B2CAA-C1AE-45AE-B204-14B8770DAFDF}"/>
              </a:ext>
            </a:extLst>
          </p:cNvPr>
          <p:cNvSpPr txBox="1"/>
          <p:nvPr/>
        </p:nvSpPr>
        <p:spPr>
          <a:xfrm>
            <a:off x="2085444" y="6911993"/>
            <a:ext cx="5857418" cy="738664"/>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sz="1400" b="1" u="sng" dirty="0">
                <a:solidFill>
                  <a:schemeClr val="accent1">
                    <a:lumMod val="75000"/>
                  </a:schemeClr>
                </a:solidFill>
              </a:rPr>
              <a:t>Attention:</a:t>
            </a:r>
            <a:r>
              <a:rPr lang="fr-FR" sz="1400" b="1" dirty="0">
                <a:solidFill>
                  <a:schemeClr val="accent1">
                    <a:lumMod val="75000"/>
                  </a:schemeClr>
                </a:solidFill>
              </a:rPr>
              <a:t> </a:t>
            </a:r>
            <a:r>
              <a:rPr lang="fr-FR" sz="1400" dirty="0"/>
              <a:t>Tant que la demande n’a pas été envoyée, vous pouvez revenir sur l’intégralité des parties précédentes de la demande de paiement. Pour ce faire veuillez supprimer la lettre d’engagement que vous avez téléversée.</a:t>
            </a:r>
          </a:p>
        </p:txBody>
      </p:sp>
      <p:sp>
        <p:nvSpPr>
          <p:cNvPr id="19" name="ZoneTexte 18">
            <a:extLst>
              <a:ext uri="{FF2B5EF4-FFF2-40B4-BE49-F238E27FC236}">
                <a16:creationId xmlns:a16="http://schemas.microsoft.com/office/drawing/2014/main" id="{4C50BD4F-6C89-4BDA-94F6-A20CFBE2E103}"/>
              </a:ext>
            </a:extLst>
          </p:cNvPr>
          <p:cNvSpPr txBox="1"/>
          <p:nvPr/>
        </p:nvSpPr>
        <p:spPr>
          <a:xfrm>
            <a:off x="8362964" y="7562080"/>
            <a:ext cx="7537435"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		La saisie de la demande de paiement est terminée, elle est transmise 		au service de l’ Autorité de Gestion pour traitement. Elle n’est plus 			modifiable.</a:t>
            </a:r>
          </a:p>
        </p:txBody>
      </p:sp>
      <p:grpSp>
        <p:nvGrpSpPr>
          <p:cNvPr id="23" name="Groupe 22">
            <a:extLst>
              <a:ext uri="{FF2B5EF4-FFF2-40B4-BE49-F238E27FC236}">
                <a16:creationId xmlns:a16="http://schemas.microsoft.com/office/drawing/2014/main" id="{1A45BD7D-6CEB-42FC-9A96-18D4ACE8B677}"/>
              </a:ext>
            </a:extLst>
          </p:cNvPr>
          <p:cNvGrpSpPr/>
          <p:nvPr/>
        </p:nvGrpSpPr>
        <p:grpSpPr>
          <a:xfrm>
            <a:off x="3154673" y="8716615"/>
            <a:ext cx="4926840" cy="535917"/>
            <a:chOff x="7721323" y="3847658"/>
            <a:chExt cx="5116724" cy="577466"/>
          </a:xfrm>
        </p:grpSpPr>
        <p:sp>
          <p:nvSpPr>
            <p:cNvPr id="24" name="ZoneTexte 23">
              <a:extLst>
                <a:ext uri="{FF2B5EF4-FFF2-40B4-BE49-F238E27FC236}">
                  <a16:creationId xmlns:a16="http://schemas.microsoft.com/office/drawing/2014/main" id="{815A4663-3DC9-498D-8A80-E01044E4BDAE}"/>
                </a:ext>
              </a:extLst>
            </p:cNvPr>
            <p:cNvSpPr txBox="1"/>
            <p:nvPr/>
          </p:nvSpPr>
          <p:spPr>
            <a:xfrm>
              <a:off x="7949687" y="4126650"/>
              <a:ext cx="4888360" cy="298474"/>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r>
                <a:rPr lang="fr-FR" sz="1200" b="1" i="1" dirty="0"/>
                <a:t>Pensez à enregistrer votre saisie au fur et à mesure de votre avancée. </a:t>
              </a:r>
              <a:endParaRPr lang="fr-FR" sz="1200" b="1" i="1" dirty="0">
                <a:highlight>
                  <a:srgbClr val="FFFF00"/>
                </a:highlight>
              </a:endParaRPr>
            </a:p>
          </p:txBody>
        </p:sp>
        <p:pic>
          <p:nvPicPr>
            <p:cNvPr id="25" name="Image 24">
              <a:extLst>
                <a:ext uri="{FF2B5EF4-FFF2-40B4-BE49-F238E27FC236}">
                  <a16:creationId xmlns:a16="http://schemas.microsoft.com/office/drawing/2014/main" id="{8776BF2F-E19C-42F6-8EC1-5EF4471315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7721323" y="3847658"/>
              <a:ext cx="450740" cy="450740"/>
            </a:xfrm>
            <a:prstGeom prst="rect">
              <a:avLst/>
            </a:prstGeom>
          </p:spPr>
        </p:pic>
      </p:grpSp>
      <p:sp>
        <p:nvSpPr>
          <p:cNvPr id="20" name="ZoneTexte 19">
            <a:extLst>
              <a:ext uri="{FF2B5EF4-FFF2-40B4-BE49-F238E27FC236}">
                <a16:creationId xmlns:a16="http://schemas.microsoft.com/office/drawing/2014/main" id="{49B226DB-9916-4152-BB16-3215136B2A47}"/>
              </a:ext>
            </a:extLst>
          </p:cNvPr>
          <p:cNvSpPr txBox="1"/>
          <p:nvPr/>
        </p:nvSpPr>
        <p:spPr>
          <a:xfrm>
            <a:off x="8362965" y="4520119"/>
            <a:ext cx="7537433"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r>
              <a:rPr lang="fr-FR" dirty="0"/>
              <a:t>Une fois cliqué sur « Envoyer » une pop-up vous demandera de confirmer l’envoi de la demande et le système vous confirmera sa réussite. </a:t>
            </a:r>
          </a:p>
        </p:txBody>
      </p:sp>
      <p:grpSp>
        <p:nvGrpSpPr>
          <p:cNvPr id="17" name="Groupe 16">
            <a:extLst>
              <a:ext uri="{FF2B5EF4-FFF2-40B4-BE49-F238E27FC236}">
                <a16:creationId xmlns:a16="http://schemas.microsoft.com/office/drawing/2014/main" id="{91910A73-887E-48FB-8A2D-44140DF5F5EB}"/>
              </a:ext>
            </a:extLst>
          </p:cNvPr>
          <p:cNvGrpSpPr/>
          <p:nvPr/>
        </p:nvGrpSpPr>
        <p:grpSpPr>
          <a:xfrm>
            <a:off x="8100219" y="7480423"/>
            <a:ext cx="1086643" cy="1086643"/>
            <a:chOff x="9114631" y="8876509"/>
            <a:chExt cx="1086643" cy="1086643"/>
          </a:xfrm>
        </p:grpSpPr>
        <p:pic>
          <p:nvPicPr>
            <p:cNvPr id="11" name="Graphique 10" descr="Clap avec un remplissage uni">
              <a:extLst>
                <a:ext uri="{FF2B5EF4-FFF2-40B4-BE49-F238E27FC236}">
                  <a16:creationId xmlns:a16="http://schemas.microsoft.com/office/drawing/2014/main" id="{498A852E-0210-4EB4-A0D9-BFFEB9BF07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14631" y="8876509"/>
              <a:ext cx="1086643" cy="1086643"/>
            </a:xfrm>
            <a:prstGeom prst="rect">
              <a:avLst/>
            </a:prstGeom>
          </p:spPr>
        </p:pic>
        <p:sp>
          <p:nvSpPr>
            <p:cNvPr id="12" name="ZoneTexte 11">
              <a:extLst>
                <a:ext uri="{FF2B5EF4-FFF2-40B4-BE49-F238E27FC236}">
                  <a16:creationId xmlns:a16="http://schemas.microsoft.com/office/drawing/2014/main" id="{A7968A58-1BD4-4BFC-B318-90422C82B629}"/>
                </a:ext>
              </a:extLst>
            </p:cNvPr>
            <p:cNvSpPr txBox="1"/>
            <p:nvPr/>
          </p:nvSpPr>
          <p:spPr>
            <a:xfrm>
              <a:off x="9279333" y="9334102"/>
              <a:ext cx="757238" cy="369332"/>
            </a:xfrm>
            <a:prstGeom prst="rect">
              <a:avLst/>
            </a:prstGeom>
            <a:noFill/>
          </p:spPr>
          <p:txBody>
            <a:bodyPr wrap="square" rtlCol="0">
              <a:spAutoFit/>
            </a:bodyPr>
            <a:lstStyle/>
            <a:p>
              <a:pPr algn="ctr"/>
              <a:r>
                <a:rPr lang="fr-RE" b="1" dirty="0">
                  <a:solidFill>
                    <a:srgbClr val="C00000"/>
                  </a:solidFill>
                </a:rPr>
                <a:t>FIN</a:t>
              </a:r>
            </a:p>
          </p:txBody>
        </p:sp>
      </p:grpSp>
    </p:spTree>
    <p:extLst>
      <p:ext uri="{BB962C8B-B14F-4D97-AF65-F5344CB8AC3E}">
        <p14:creationId xmlns:p14="http://schemas.microsoft.com/office/powerpoint/2010/main" val="407936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040B1581-B96D-4CF2-9423-761AC6A242A3}"/>
              </a:ext>
            </a:extLst>
          </p:cNvPr>
          <p:cNvSpPr txBox="1"/>
          <p:nvPr/>
        </p:nvSpPr>
        <p:spPr>
          <a:xfrm>
            <a:off x="67251" y="2242909"/>
            <a:ext cx="15900400" cy="7171194"/>
          </a:xfrm>
          <a:prstGeom prst="rect">
            <a:avLst/>
          </a:prstGeom>
          <a:solidFill>
            <a:schemeClr val="accent2">
              <a:lumMod val="20000"/>
              <a:lumOff val="80000"/>
            </a:schemeClr>
          </a:solidFill>
          <a:ln>
            <a:solidFill>
              <a:schemeClr val="accent3"/>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2000" dirty="0">
              <a:solidFill>
                <a:prstClr val="black"/>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2000" dirty="0">
              <a:solidFill>
                <a:prstClr val="black"/>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2000" dirty="0">
              <a:solidFill>
                <a:prstClr val="black"/>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157D7-96C4-4D0E-A0E3-1899BCBF9E56}" type="slidenum">
              <a:rPr kumimoji="0" lang="fr-FR"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Diagramme 5">
            <a:extLst>
              <a:ext uri="{FF2B5EF4-FFF2-40B4-BE49-F238E27FC236}">
                <a16:creationId xmlns:a16="http://schemas.microsoft.com/office/drawing/2014/main" id="{8EED1A2C-5305-4312-86A2-496B822946B4}"/>
              </a:ext>
            </a:extLst>
          </p:cNvPr>
          <p:cNvGraphicFramePr/>
          <p:nvPr>
            <p:extLst>
              <p:ext uri="{D42A27DB-BD31-4B8C-83A1-F6EECF244321}">
                <p14:modId xmlns:p14="http://schemas.microsoft.com/office/powerpoint/2010/main" val="1657662422"/>
              </p:ext>
            </p:extLst>
          </p:nvPr>
        </p:nvGraphicFramePr>
        <p:xfrm>
          <a:off x="184223" y="3805012"/>
          <a:ext cx="15666456" cy="373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414D79E6-BD05-4028-A9A5-78076D79925B}"/>
              </a:ext>
            </a:extLst>
          </p:cNvPr>
          <p:cNvSpPr txBox="1"/>
          <p:nvPr/>
        </p:nvSpPr>
        <p:spPr>
          <a:xfrm>
            <a:off x="67251" y="1099910"/>
            <a:ext cx="15666456" cy="715581"/>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r-FR" sz="4050" b="1" u="sng" dirty="0">
                <a:solidFill>
                  <a:schemeClr val="accent2"/>
                </a:solidFill>
              </a:rPr>
              <a:t>Présentation des grandes étapes du processus de demande de paiement</a:t>
            </a:r>
          </a:p>
        </p:txBody>
      </p:sp>
    </p:spTree>
    <p:extLst>
      <p:ext uri="{BB962C8B-B14F-4D97-AF65-F5344CB8AC3E}">
        <p14:creationId xmlns:p14="http://schemas.microsoft.com/office/powerpoint/2010/main" val="2586576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76CF9C58-ED05-4F10-B117-3F8E54A917B0}"/>
              </a:ext>
            </a:extLst>
          </p:cNvPr>
          <p:cNvGraphicFramePr>
            <a:graphicFrameLocks noGrp="1"/>
          </p:cNvGraphicFramePr>
          <p:nvPr>
            <p:extLst>
              <p:ext uri="{D42A27DB-BD31-4B8C-83A1-F6EECF244321}">
                <p14:modId xmlns:p14="http://schemas.microsoft.com/office/powerpoint/2010/main" val="1345463212"/>
              </p:ext>
            </p:extLst>
          </p:nvPr>
        </p:nvGraphicFramePr>
        <p:xfrm>
          <a:off x="642612" y="626798"/>
          <a:ext cx="14915214" cy="9069048"/>
        </p:xfrm>
        <a:graphic>
          <a:graphicData uri="http://schemas.openxmlformats.org/drawingml/2006/table">
            <a:tbl>
              <a:tblPr firstRow="1" bandRow="1">
                <a:tableStyleId>{69CF1AB2-1976-4502-BF36-3FF5EA218861}</a:tableStyleId>
              </a:tblPr>
              <a:tblGrid>
                <a:gridCol w="7457607">
                  <a:extLst>
                    <a:ext uri="{9D8B030D-6E8A-4147-A177-3AD203B41FA5}">
                      <a16:colId xmlns:a16="http://schemas.microsoft.com/office/drawing/2014/main" val="321900984"/>
                    </a:ext>
                  </a:extLst>
                </a:gridCol>
                <a:gridCol w="7457607">
                  <a:extLst>
                    <a:ext uri="{9D8B030D-6E8A-4147-A177-3AD203B41FA5}">
                      <a16:colId xmlns:a16="http://schemas.microsoft.com/office/drawing/2014/main" val="2331047504"/>
                    </a:ext>
                  </a:extLst>
                </a:gridCol>
              </a:tblGrid>
              <a:tr h="3023016">
                <a:tc>
                  <a:txBody>
                    <a:bodyPr/>
                    <a:lstStyle/>
                    <a:p>
                      <a:pPr algn="ctr"/>
                      <a:r>
                        <a:rPr lang="fr-RE" sz="8000" dirty="0">
                          <a:solidFill>
                            <a:srgbClr val="044DA2"/>
                          </a:solidFill>
                        </a:rPr>
                        <a:t>FEDER</a:t>
                      </a:r>
                    </a:p>
                  </a:txBody>
                  <a:tcPr anchor="ctr">
                    <a:lnL w="12700" cap="flat" cmpd="sng" algn="ctr">
                      <a:solidFill>
                        <a:srgbClr val="002060"/>
                      </a:solidFill>
                      <a:prstDash val="solid"/>
                      <a:round/>
                      <a:headEnd type="none" w="med" len="med"/>
                      <a:tailEnd type="none" w="med" len="med"/>
                    </a:lnL>
                    <a:lnR w="12700" cmpd="sng">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fr-RE" dirty="0"/>
                    </a:p>
                  </a:txBody>
                  <a:tcPr>
                    <a:lnL w="12700" cmpd="sng">
                      <a:no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2488309"/>
                  </a:ext>
                </a:extLst>
              </a:tr>
              <a:tr h="3023016">
                <a:tc>
                  <a:txBody>
                    <a:bodyPr/>
                    <a:lstStyle/>
                    <a:p>
                      <a:pPr algn="ctr"/>
                      <a:r>
                        <a:rPr lang="fr-RE" sz="8000" b="1" dirty="0">
                          <a:solidFill>
                            <a:srgbClr val="044DA2"/>
                          </a:solidFill>
                        </a:rPr>
                        <a:t>FSE +</a:t>
                      </a:r>
                    </a:p>
                  </a:txBody>
                  <a:tcPr anchor="ctr">
                    <a:lnL w="12700"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fr-RE" dirty="0"/>
                    </a:p>
                  </a:txBody>
                  <a:tcPr>
                    <a:lnL w="12700" cmpd="sng">
                      <a:noFill/>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4743492"/>
                  </a:ext>
                </a:extLst>
              </a:tr>
              <a:tr h="3023016">
                <a:tc>
                  <a:txBody>
                    <a:bodyPr/>
                    <a:lstStyle/>
                    <a:p>
                      <a:pPr algn="ctr"/>
                      <a:r>
                        <a:rPr lang="fr-RE" sz="8000" b="1" dirty="0">
                          <a:solidFill>
                            <a:srgbClr val="044DA2"/>
                          </a:solidFill>
                        </a:rPr>
                        <a:t>INTERREG-VI</a:t>
                      </a:r>
                    </a:p>
                  </a:txBody>
                  <a:tcPr anchor="ctr">
                    <a:lnL w="12700" cap="flat" cmpd="sng" algn="ctr">
                      <a:solidFill>
                        <a:srgbClr val="002060"/>
                      </a:solidFill>
                      <a:prstDash val="solid"/>
                      <a:round/>
                      <a:headEnd type="none" w="med" len="med"/>
                      <a:tailEnd type="none" w="med" len="med"/>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RE" dirty="0"/>
                    </a:p>
                  </a:txBody>
                  <a:tcPr>
                    <a:lnL w="12700" cmpd="sng">
                      <a:noFill/>
                    </a:lnL>
                    <a:lnR w="12700" cap="flat" cmpd="sng" algn="ctr">
                      <a:solidFill>
                        <a:srgbClr val="002060"/>
                      </a:solidFill>
                      <a:prstDash val="solid"/>
                      <a:round/>
                      <a:headEnd type="none" w="med" len="med"/>
                      <a:tailEnd type="none" w="med" len="med"/>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4684291"/>
                  </a:ext>
                </a:extLst>
              </a:tr>
            </a:tbl>
          </a:graphicData>
        </a:graphic>
      </p:graphicFrame>
      <p:pic>
        <p:nvPicPr>
          <p:cNvPr id="2" name="Image 1">
            <a:extLst>
              <a:ext uri="{FF2B5EF4-FFF2-40B4-BE49-F238E27FC236}">
                <a16:creationId xmlns:a16="http://schemas.microsoft.com/office/drawing/2014/main" id="{5600A492-5E06-44B7-AC16-681443DE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51" y="7459024"/>
            <a:ext cx="6704557" cy="1499910"/>
          </a:xfrm>
          <a:prstGeom prst="rect">
            <a:avLst/>
          </a:prstGeom>
        </p:spPr>
      </p:pic>
      <p:pic>
        <p:nvPicPr>
          <p:cNvPr id="7" name="Image 6">
            <a:extLst>
              <a:ext uri="{FF2B5EF4-FFF2-40B4-BE49-F238E27FC236}">
                <a16:creationId xmlns:a16="http://schemas.microsoft.com/office/drawing/2014/main" id="{C333D2A4-B1B1-4292-BDB3-3200C1BB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752" y="4496280"/>
            <a:ext cx="6703200" cy="1364598"/>
          </a:xfrm>
          <a:prstGeom prst="rect">
            <a:avLst/>
          </a:prstGeom>
        </p:spPr>
      </p:pic>
      <p:pic>
        <p:nvPicPr>
          <p:cNvPr id="9" name="Image 8">
            <a:extLst>
              <a:ext uri="{FF2B5EF4-FFF2-40B4-BE49-F238E27FC236}">
                <a16:creationId xmlns:a16="http://schemas.microsoft.com/office/drawing/2014/main" id="{014CBA05-DE41-4128-B12C-76067E05C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751" y="1344156"/>
            <a:ext cx="6703200" cy="1364599"/>
          </a:xfrm>
          <a:prstGeom prst="rect">
            <a:avLst/>
          </a:prstGeom>
        </p:spPr>
      </p:pic>
      <p:sp>
        <p:nvSpPr>
          <p:cNvPr id="10" name="Espace réservé du numéro de diapositive 3">
            <a:extLst>
              <a:ext uri="{FF2B5EF4-FFF2-40B4-BE49-F238E27FC236}">
                <a16:creationId xmlns:a16="http://schemas.microsoft.com/office/drawing/2014/main" id="{C499135E-C926-42BD-989F-31C73ECC1C94}"/>
              </a:ext>
            </a:extLst>
          </p:cNvPr>
          <p:cNvSpPr txBox="1">
            <a:spLocks/>
          </p:cNvSpPr>
          <p:nvPr/>
        </p:nvSpPr>
        <p:spPr>
          <a:xfrm>
            <a:off x="12432461" y="10096829"/>
            <a:ext cx="3645099" cy="383297"/>
          </a:xfrm>
          <a:prstGeom prst="rect">
            <a:avLst/>
          </a:prstGeom>
        </p:spPr>
        <p:txBody>
          <a:bodyPr vert="horz" lIns="91440" tIns="45720" rIns="91440" bIns="45720" rtlCol="0" anchor="ctr"/>
          <a:lstStyle>
            <a:defPPr>
              <a:defRPr lang="en-US"/>
            </a:defPPr>
            <a:lvl1pPr marL="0" algn="r" defTabSz="457200" rtl="0" eaLnBrk="1" latinLnBrk="0" hangingPunct="1">
              <a:defRPr sz="189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6C157D7-96C4-4D0E-A0E3-1899BCBF9E56}" type="slidenum">
              <a:rPr lang="fr-FR" smtClean="0"/>
              <a:pPr/>
              <a:t>30</a:t>
            </a:fld>
            <a:endParaRPr lang="fr-FR"/>
          </a:p>
        </p:txBody>
      </p:sp>
    </p:spTree>
    <p:extLst>
      <p:ext uri="{BB962C8B-B14F-4D97-AF65-F5344CB8AC3E}">
        <p14:creationId xmlns:p14="http://schemas.microsoft.com/office/powerpoint/2010/main" val="40012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040B1581-B96D-4CF2-9423-761AC6A242A3}"/>
              </a:ext>
            </a:extLst>
          </p:cNvPr>
          <p:cNvSpPr txBox="1"/>
          <p:nvPr/>
        </p:nvSpPr>
        <p:spPr>
          <a:xfrm>
            <a:off x="157163" y="1471613"/>
            <a:ext cx="15875426" cy="7775475"/>
          </a:xfrm>
          <a:prstGeom prst="rect">
            <a:avLst/>
          </a:prstGeom>
          <a:solidFill>
            <a:schemeClr val="accent2">
              <a:lumMod val="20000"/>
              <a:lumOff val="80000"/>
            </a:schemeClr>
          </a:solidFill>
          <a:ln>
            <a:solidFill>
              <a:schemeClr val="accent3"/>
            </a:solidFill>
          </a:ln>
        </p:spPr>
        <p:txBody>
          <a:bodyPr wrap="square" rtlCol="0">
            <a:spAutoFit/>
          </a:bodyPr>
          <a:lstStyle/>
          <a:p>
            <a:pPr>
              <a:spcBef>
                <a:spcPts val="900"/>
              </a:spcBef>
            </a:pPr>
            <a:endParaRPr lang="fr-FR" sz="4000" b="1" i="1" dirty="0">
              <a:solidFill>
                <a:schemeClr val="accent1">
                  <a:lumMod val="75000"/>
                </a:schemeClr>
              </a:solidFill>
            </a:endParaRPr>
          </a:p>
          <a:p>
            <a:pPr marL="400050" indent="-400050">
              <a:spcBef>
                <a:spcPts val="900"/>
              </a:spcBef>
              <a:buFont typeface="+mj-lt"/>
              <a:buAutoNum type="romanUcPeriod"/>
            </a:pPr>
            <a:r>
              <a:rPr lang="fr-FR" sz="4000" b="1" i="1" dirty="0">
                <a:solidFill>
                  <a:schemeClr val="accent1">
                    <a:lumMod val="75000"/>
                  </a:schemeClr>
                </a:solidFill>
              </a:rPr>
              <a:t>Explications et astuces pour la saisie</a:t>
            </a:r>
          </a:p>
          <a:p>
            <a:pPr marL="400050" indent="-400050">
              <a:spcBef>
                <a:spcPts val="900"/>
              </a:spcBef>
              <a:buFont typeface="+mj-lt"/>
              <a:buAutoNum type="romanUcPeriod"/>
            </a:pPr>
            <a:r>
              <a:rPr lang="fr-FR" sz="4000" b="1" i="1" dirty="0">
                <a:solidFill>
                  <a:schemeClr val="accent1">
                    <a:lumMod val="75000"/>
                  </a:schemeClr>
                </a:solidFill>
              </a:rPr>
              <a:t> Identification</a:t>
            </a:r>
          </a:p>
          <a:p>
            <a:pPr marL="400050" indent="-400050">
              <a:spcBef>
                <a:spcPts val="900"/>
              </a:spcBef>
              <a:buFont typeface="+mj-lt"/>
              <a:buAutoNum type="romanUcPeriod"/>
            </a:pPr>
            <a:r>
              <a:rPr lang="fr-FR" sz="4000" b="1" i="1" dirty="0">
                <a:solidFill>
                  <a:schemeClr val="accent1">
                    <a:lumMod val="75000"/>
                  </a:schemeClr>
                </a:solidFill>
              </a:rPr>
              <a:t> Sélection du projet concerné</a:t>
            </a:r>
          </a:p>
          <a:p>
            <a:pPr marL="400050" indent="-400050">
              <a:spcBef>
                <a:spcPts val="900"/>
              </a:spcBef>
              <a:buFont typeface="+mj-lt"/>
              <a:buAutoNum type="romanUcPeriod"/>
            </a:pPr>
            <a:r>
              <a:rPr lang="fr-FR" sz="4000" b="1" i="1" dirty="0">
                <a:solidFill>
                  <a:schemeClr val="accent1">
                    <a:lumMod val="75000"/>
                  </a:schemeClr>
                </a:solidFill>
              </a:rPr>
              <a:t> Saisie du formulaire</a:t>
            </a:r>
          </a:p>
          <a:p>
            <a:pPr marL="742950" lvl="1" indent="-285750">
              <a:spcBef>
                <a:spcPts val="600"/>
              </a:spcBef>
              <a:buFontTx/>
              <a:buChar char="-"/>
            </a:pPr>
            <a:r>
              <a:rPr lang="fr-FR" sz="2800" b="1" i="1" dirty="0">
                <a:solidFill>
                  <a:schemeClr val="accent1"/>
                </a:solidFill>
              </a:rPr>
              <a:t>Partie 1: Demande</a:t>
            </a:r>
          </a:p>
          <a:p>
            <a:pPr marL="742950" lvl="1" indent="-285750">
              <a:spcBef>
                <a:spcPts val="600"/>
              </a:spcBef>
              <a:buFontTx/>
              <a:buChar char="-"/>
            </a:pPr>
            <a:r>
              <a:rPr lang="fr-FR" sz="2800" b="1" i="1" dirty="0">
                <a:solidFill>
                  <a:schemeClr val="accent1"/>
                </a:solidFill>
              </a:rPr>
              <a:t>Partie 2: Informations générales </a:t>
            </a:r>
          </a:p>
          <a:p>
            <a:pPr marL="742950" lvl="1" indent="-285750">
              <a:spcBef>
                <a:spcPts val="600"/>
              </a:spcBef>
              <a:buFontTx/>
              <a:buChar char="-"/>
            </a:pPr>
            <a:r>
              <a:rPr lang="fr-FR" sz="2800" b="1" i="1" dirty="0">
                <a:solidFill>
                  <a:schemeClr val="accent1"/>
                </a:solidFill>
              </a:rPr>
              <a:t>Partie 3: Dépenses réalisées</a:t>
            </a:r>
          </a:p>
          <a:p>
            <a:pPr marL="742950" lvl="1" indent="-285750">
              <a:spcBef>
                <a:spcPts val="600"/>
              </a:spcBef>
              <a:buFontTx/>
              <a:buChar char="-"/>
            </a:pPr>
            <a:r>
              <a:rPr lang="fr-FR" sz="2800" b="1" i="1" dirty="0">
                <a:solidFill>
                  <a:schemeClr val="accent1"/>
                </a:solidFill>
              </a:rPr>
              <a:t>Partie 4: Ressources obtenues</a:t>
            </a:r>
          </a:p>
          <a:p>
            <a:pPr marL="742950" lvl="1" indent="-285750">
              <a:spcBef>
                <a:spcPts val="600"/>
              </a:spcBef>
              <a:buFontTx/>
              <a:buChar char="-"/>
            </a:pPr>
            <a:r>
              <a:rPr lang="fr-FR" sz="2800" b="1" i="1" dirty="0">
                <a:solidFill>
                  <a:schemeClr val="accent1"/>
                </a:solidFill>
              </a:rPr>
              <a:t>Partie 5: Indicateurs</a:t>
            </a:r>
          </a:p>
          <a:p>
            <a:pPr marL="742950" lvl="1" indent="-285750">
              <a:spcBef>
                <a:spcPts val="600"/>
              </a:spcBef>
              <a:buFontTx/>
              <a:buChar char="-"/>
            </a:pPr>
            <a:r>
              <a:rPr lang="fr-FR" sz="2800" b="1" i="1" dirty="0">
                <a:solidFill>
                  <a:schemeClr val="accent1"/>
                </a:solidFill>
              </a:rPr>
              <a:t>Partie 6: Bilan d’exécution</a:t>
            </a:r>
          </a:p>
          <a:p>
            <a:pPr marL="742950" lvl="1" indent="-285750">
              <a:spcBef>
                <a:spcPts val="600"/>
              </a:spcBef>
              <a:buFontTx/>
              <a:buChar char="-"/>
            </a:pPr>
            <a:r>
              <a:rPr lang="fr-FR" sz="2800" b="1" i="1" dirty="0">
                <a:solidFill>
                  <a:schemeClr val="accent1"/>
                </a:solidFill>
              </a:rPr>
              <a:t>Partie 7: Autres pièces justificatives</a:t>
            </a:r>
          </a:p>
          <a:p>
            <a:pPr lvl="1">
              <a:spcBef>
                <a:spcPts val="600"/>
              </a:spcBef>
            </a:pPr>
            <a:endParaRPr lang="fr-FR" sz="2800" b="1" i="1" dirty="0">
              <a:solidFill>
                <a:schemeClr val="accent1"/>
              </a:solidFill>
            </a:endParaRPr>
          </a:p>
        </p:txBody>
      </p:sp>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4</a:t>
            </a:fld>
            <a:endParaRPr lang="fr-FR"/>
          </a:p>
        </p:txBody>
      </p:sp>
      <p:sp>
        <p:nvSpPr>
          <p:cNvPr id="2" name="ZoneTexte 1">
            <a:extLst>
              <a:ext uri="{FF2B5EF4-FFF2-40B4-BE49-F238E27FC236}">
                <a16:creationId xmlns:a16="http://schemas.microsoft.com/office/drawing/2014/main" id="{EBD5DE63-3BF4-4764-B05A-87A6BF94ADD4}"/>
              </a:ext>
            </a:extLst>
          </p:cNvPr>
          <p:cNvSpPr txBox="1"/>
          <p:nvPr/>
        </p:nvSpPr>
        <p:spPr>
          <a:xfrm>
            <a:off x="157163" y="240979"/>
            <a:ext cx="5772150" cy="1107996"/>
          </a:xfrm>
          <a:prstGeom prst="rect">
            <a:avLst/>
          </a:prstGeom>
          <a:noFill/>
        </p:spPr>
        <p:txBody>
          <a:bodyPr wrap="square" rtlCol="0">
            <a:spAutoFit/>
          </a:bodyPr>
          <a:lstStyle/>
          <a:p>
            <a:r>
              <a:rPr lang="fr-FR" sz="6600" b="1" u="sng" dirty="0">
                <a:solidFill>
                  <a:schemeClr val="accent2"/>
                </a:solidFill>
              </a:rPr>
              <a:t>Plan</a:t>
            </a:r>
          </a:p>
        </p:txBody>
      </p:sp>
    </p:spTree>
    <p:extLst>
      <p:ext uri="{BB962C8B-B14F-4D97-AF65-F5344CB8AC3E}">
        <p14:creationId xmlns:p14="http://schemas.microsoft.com/office/powerpoint/2010/main" val="57848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157D7-96C4-4D0E-A0E3-1899BCBF9E56}" type="slidenum">
              <a:rPr kumimoji="0" lang="fr-FR"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9" name="Groupe 28">
            <a:extLst>
              <a:ext uri="{FF2B5EF4-FFF2-40B4-BE49-F238E27FC236}">
                <a16:creationId xmlns:a16="http://schemas.microsoft.com/office/drawing/2014/main" id="{669B0C6B-25A8-4FCA-B0ED-C9029F57BF5B}"/>
              </a:ext>
            </a:extLst>
          </p:cNvPr>
          <p:cNvGrpSpPr/>
          <p:nvPr/>
        </p:nvGrpSpPr>
        <p:grpSpPr>
          <a:xfrm>
            <a:off x="128010" y="159601"/>
            <a:ext cx="15776986" cy="859809"/>
            <a:chOff x="176352" y="356405"/>
            <a:chExt cx="15776986" cy="859809"/>
          </a:xfrm>
        </p:grpSpPr>
        <p:pic>
          <p:nvPicPr>
            <p:cNvPr id="7" name="Image 6">
              <a:extLst>
                <a:ext uri="{FF2B5EF4-FFF2-40B4-BE49-F238E27FC236}">
                  <a16:creationId xmlns:a16="http://schemas.microsoft.com/office/drawing/2014/main" id="{89CC56DF-83CF-4A20-9012-644B790C752E}"/>
                </a:ext>
              </a:extLst>
            </p:cNvPr>
            <p:cNvPicPr>
              <a:picLocks noChangeAspect="1"/>
            </p:cNvPicPr>
            <p:nvPr/>
          </p:nvPicPr>
          <p:blipFill rotWithShape="1">
            <a:blip r:embed="rId3">
              <a:extLst>
                <a:ext uri="{28A0092B-C50C-407E-A947-70E740481C1C}">
                  <a14:useLocalDpi xmlns:a14="http://schemas.microsoft.com/office/drawing/2010/main" val="0"/>
                </a:ext>
              </a:extLst>
            </a:blip>
            <a:srcRect l="18042" t="4831" r="16047" b="16081"/>
            <a:stretch/>
          </p:blipFill>
          <p:spPr>
            <a:xfrm>
              <a:off x="176352" y="356405"/>
              <a:ext cx="716550" cy="859809"/>
            </a:xfrm>
            <a:prstGeom prst="rect">
              <a:avLst/>
            </a:prstGeom>
          </p:spPr>
        </p:pic>
        <p:sp>
          <p:nvSpPr>
            <p:cNvPr id="8" name="ZoneTexte 7">
              <a:extLst>
                <a:ext uri="{FF2B5EF4-FFF2-40B4-BE49-F238E27FC236}">
                  <a16:creationId xmlns:a16="http://schemas.microsoft.com/office/drawing/2014/main" id="{039819A4-5777-4386-AC81-9B3CA92BA36C}"/>
                </a:ext>
              </a:extLst>
            </p:cNvPr>
            <p:cNvSpPr txBox="1"/>
            <p:nvPr/>
          </p:nvSpPr>
          <p:spPr>
            <a:xfrm>
              <a:off x="247099" y="534134"/>
              <a:ext cx="157062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fr-FR" sz="3600" b="1" i="0" u="sng" strike="noStrike" kern="1200" cap="none" spc="0" normalizeH="0" baseline="0" noProof="0" dirty="0">
                  <a:ln>
                    <a:noFill/>
                  </a:ln>
                  <a:solidFill>
                    <a:srgbClr val="ED7D31"/>
                  </a:solidFill>
                  <a:effectLst/>
                  <a:uLnTx/>
                  <a:uFillTx/>
                  <a:latin typeface="Calibri" panose="020F0502020204030204"/>
                  <a:ea typeface="+mn-ea"/>
                  <a:cs typeface="+mn-cs"/>
                </a:rPr>
                <a:t> I. Explications et astuces pour la saisie  </a:t>
              </a:r>
            </a:p>
          </p:txBody>
        </p:sp>
      </p:grpSp>
      <p:sp>
        <p:nvSpPr>
          <p:cNvPr id="6" name="ZoneTexte 5">
            <a:extLst>
              <a:ext uri="{FF2B5EF4-FFF2-40B4-BE49-F238E27FC236}">
                <a16:creationId xmlns:a16="http://schemas.microsoft.com/office/drawing/2014/main" id="{3B928A8F-F797-49F2-B896-1D0E55B7D29D}"/>
              </a:ext>
            </a:extLst>
          </p:cNvPr>
          <p:cNvSpPr txBox="1"/>
          <p:nvPr/>
        </p:nvSpPr>
        <p:spPr>
          <a:xfrm>
            <a:off x="128010" y="1916905"/>
            <a:ext cx="15944415" cy="7581563"/>
          </a:xfrm>
          <a:prstGeom prst="rect">
            <a:avLst/>
          </a:prstGeom>
          <a:solidFill>
            <a:schemeClr val="accent2">
              <a:lumMod val="20000"/>
              <a:lumOff val="80000"/>
            </a:schemeClr>
          </a:solidFill>
          <a:ln>
            <a:solidFill>
              <a:schemeClr val="accent3"/>
            </a:solidFill>
          </a:ln>
        </p:spPr>
        <p:txBody>
          <a:bodyPr wrap="square" numCol="2" rtlCol="0" anchor="ctr">
            <a:spAutoFit/>
          </a:bodyPr>
          <a:lstStyle>
            <a:defPPr>
              <a:defRPr lang="en-US"/>
            </a:defPPr>
            <a:lvl1pPr algn="ctr">
              <a:defRPr sz="4400" b="1" u="sng">
                <a:solidFill>
                  <a:schemeClr val="accent1">
                    <a:lumMod val="75000"/>
                  </a:schemeClr>
                </a:solidFill>
              </a:defRPr>
            </a:lvl1pPr>
          </a:lstStyle>
          <a:p>
            <a:pPr marR="0" lvl="0" algn="just" defTabSz="457200" rtl="0" eaLnBrk="1" fontAlgn="auto" latinLnBrk="0" hangingPunct="1">
              <a:lnSpc>
                <a:spcPct val="100000"/>
              </a:lnSpc>
              <a:spcBef>
                <a:spcPts val="0"/>
              </a:spcBef>
              <a:spcAft>
                <a:spcPts val="800"/>
              </a:spcAft>
              <a:buClr>
                <a:srgbClr val="ED7D31">
                  <a:lumMod val="50000"/>
                </a:srgbClr>
              </a:buClr>
              <a:buSzTx/>
              <a:tabLst/>
              <a:defRPr/>
            </a:pPr>
            <a:endParaRPr lang="fr-FR" sz="2300" b="0" u="none" dirty="0">
              <a:solidFill>
                <a:prstClr val="black"/>
              </a:solidFill>
              <a:latin typeface="Calibri" panose="020F0502020204030204"/>
            </a:endParaRP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lang="fr-FR" sz="2300" b="0" u="none" dirty="0">
                <a:solidFill>
                  <a:prstClr val="black"/>
                </a:solidFill>
                <a:latin typeface="Calibri" panose="020F0502020204030204"/>
              </a:rPr>
              <a:t>Attention vous serez limité en nombre de caractères, pré rédiger les champs hors portail vous permettra d’être synthétique. Le nombre de caractères accepté et restant est précisé en dessous de chaque question. </a:t>
            </a: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Il est </a:t>
            </a:r>
            <a:r>
              <a:rPr kumimoji="0" lang="fr-FR" sz="2300" b="1" i="1" u="sng" strike="noStrike" kern="1200" cap="none" spc="0" normalizeH="0" baseline="0" noProof="0" dirty="0">
                <a:ln>
                  <a:noFill/>
                </a:ln>
                <a:solidFill>
                  <a:prstClr val="black"/>
                </a:solidFill>
                <a:effectLst/>
                <a:uLnTx/>
                <a:uFillTx/>
                <a:latin typeface="Calibri" panose="020F0502020204030204"/>
                <a:ea typeface="+mn-ea"/>
                <a:cs typeface="+mn-cs"/>
              </a:rPr>
              <a:t>interdit</a:t>
            </a: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 d’utiliser le caractère spécial « esperluette (&amp;) » au cours de votre saisie. </a:t>
            </a: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Dés que vous aurez enregistré la demande de paiement, </a:t>
            </a:r>
            <a:r>
              <a:rPr kumimoji="0" lang="fr-FR" sz="2300" b="0" i="0" strike="noStrike" kern="1200" cap="none" spc="0" normalizeH="0" baseline="0" noProof="0" dirty="0">
                <a:ln>
                  <a:noFill/>
                </a:ln>
                <a:solidFill>
                  <a:prstClr val="black"/>
                </a:solidFill>
                <a:effectLst/>
                <a:uLnTx/>
                <a:uFillTx/>
                <a:latin typeface="Calibri" panose="020F0502020204030204"/>
                <a:ea typeface="+mn-ea"/>
                <a:cs typeface="+mn-cs"/>
              </a:rPr>
              <a:t>un fil de communication</a:t>
            </a: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 sera mis à votre disposition pour vous permettre de dialoguer avec le service instructeur à tout moment. Ces échanges resteront dans votre dossier.</a:t>
            </a: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Un bandeau de suivi de saisie vous permet de vous repérer dans le processus de demande. Vous pouvez revenir sur les étapes précédentes si nécessaire, tant que la lettre d’engagement n’a pas été  téléversée dans la 	partie 7.</a:t>
            </a: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Un mode de pré-remplissage dynamique vous guidera tout au long du processus afin de simplifier votre saisie. </a:t>
            </a:r>
          </a:p>
          <a:p>
            <a:pPr marL="0" marR="0" lvl="0" indent="0" algn="just" defTabSz="457200" rtl="0" eaLnBrk="1" fontAlgn="auto" latinLnBrk="0" hangingPunct="1">
              <a:lnSpc>
                <a:spcPct val="100000"/>
              </a:lnSpc>
              <a:spcBef>
                <a:spcPts val="0"/>
              </a:spcBef>
              <a:spcAft>
                <a:spcPts val="0"/>
              </a:spcAft>
              <a:buClr>
                <a:srgbClr val="ED7D31">
                  <a:lumMod val="50000"/>
                </a:srgbClr>
              </a:buClr>
              <a:buSzTx/>
              <a:buFontTx/>
              <a:buNone/>
              <a:tabLst/>
              <a:defRPr/>
            </a:pP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
                <a:srgbClr val="ED7D31">
                  <a:lumMod val="50000"/>
                </a:srgbClr>
              </a:buClr>
              <a:buSzTx/>
              <a:buFontTx/>
              <a:buNone/>
              <a:tabLst/>
              <a:defRPr/>
            </a:pP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
                <a:srgbClr val="ED7D31">
                  <a:lumMod val="50000"/>
                </a:srgbClr>
              </a:buClr>
              <a:buSzTx/>
              <a:buFontTx/>
              <a:buNone/>
              <a:tabLst/>
              <a:defRPr/>
            </a:pP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19">
            <a:extLst>
              <a:ext uri="{FF2B5EF4-FFF2-40B4-BE49-F238E27FC236}">
                <a16:creationId xmlns:a16="http://schemas.microsoft.com/office/drawing/2014/main" id="{2453359F-AD69-48BF-8F50-274F0DF20C3C}"/>
              </a:ext>
            </a:extLst>
          </p:cNvPr>
          <p:cNvPicPr>
            <a:picLocks noChangeAspect="1"/>
          </p:cNvPicPr>
          <p:nvPr/>
        </p:nvPicPr>
        <p:blipFill>
          <a:blip r:embed="rId4"/>
          <a:stretch>
            <a:fillRect/>
          </a:stretch>
        </p:blipFill>
        <p:spPr>
          <a:xfrm>
            <a:off x="8655007" y="6633188"/>
            <a:ext cx="7124700" cy="438150"/>
          </a:xfrm>
          <a:prstGeom prst="rect">
            <a:avLst/>
          </a:prstGeom>
          <a:ln>
            <a:solidFill>
              <a:schemeClr val="accent3"/>
            </a:solidFill>
          </a:ln>
        </p:spPr>
      </p:pic>
      <p:grpSp>
        <p:nvGrpSpPr>
          <p:cNvPr id="24" name="Groupe 23">
            <a:extLst>
              <a:ext uri="{FF2B5EF4-FFF2-40B4-BE49-F238E27FC236}">
                <a16:creationId xmlns:a16="http://schemas.microsoft.com/office/drawing/2014/main" id="{08177EB9-A118-4088-8B91-D94C6337BDDF}"/>
              </a:ext>
            </a:extLst>
          </p:cNvPr>
          <p:cNvGrpSpPr/>
          <p:nvPr/>
        </p:nvGrpSpPr>
        <p:grpSpPr>
          <a:xfrm>
            <a:off x="12693607" y="7071338"/>
            <a:ext cx="3086100" cy="809625"/>
            <a:chOff x="11019987" y="6946698"/>
            <a:chExt cx="3086100" cy="809625"/>
          </a:xfrm>
        </p:grpSpPr>
        <p:pic>
          <p:nvPicPr>
            <p:cNvPr id="22" name="Image 21">
              <a:extLst>
                <a:ext uri="{FF2B5EF4-FFF2-40B4-BE49-F238E27FC236}">
                  <a16:creationId xmlns:a16="http://schemas.microsoft.com/office/drawing/2014/main" id="{3316D35D-2F02-4BB5-9DD2-74E2819C1517}"/>
                </a:ext>
              </a:extLst>
            </p:cNvPr>
            <p:cNvPicPr>
              <a:picLocks noChangeAspect="1"/>
            </p:cNvPicPr>
            <p:nvPr/>
          </p:nvPicPr>
          <p:blipFill>
            <a:blip r:embed="rId5"/>
            <a:stretch>
              <a:fillRect/>
            </a:stretch>
          </p:blipFill>
          <p:spPr>
            <a:xfrm>
              <a:off x="11019987" y="6946698"/>
              <a:ext cx="3086100" cy="809625"/>
            </a:xfrm>
            <a:prstGeom prst="rect">
              <a:avLst/>
            </a:prstGeom>
            <a:ln>
              <a:solidFill>
                <a:schemeClr val="accent3"/>
              </a:solidFill>
            </a:ln>
          </p:spPr>
        </p:pic>
        <p:sp>
          <p:nvSpPr>
            <p:cNvPr id="23" name="Rectangle : coins arrondis 22">
              <a:extLst>
                <a:ext uri="{FF2B5EF4-FFF2-40B4-BE49-F238E27FC236}">
                  <a16:creationId xmlns:a16="http://schemas.microsoft.com/office/drawing/2014/main" id="{42508FA8-BF02-44B2-9D4D-60D1F460F19C}"/>
                </a:ext>
              </a:extLst>
            </p:cNvPr>
            <p:cNvSpPr/>
            <p:nvPr/>
          </p:nvSpPr>
          <p:spPr>
            <a:xfrm>
              <a:off x="11673125" y="6960358"/>
              <a:ext cx="2411365" cy="2424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 name="Groupe 30">
            <a:extLst>
              <a:ext uri="{FF2B5EF4-FFF2-40B4-BE49-F238E27FC236}">
                <a16:creationId xmlns:a16="http://schemas.microsoft.com/office/drawing/2014/main" id="{51175A68-39A2-4323-B8BE-F6C23F2E20A5}"/>
              </a:ext>
            </a:extLst>
          </p:cNvPr>
          <p:cNvGrpSpPr/>
          <p:nvPr/>
        </p:nvGrpSpPr>
        <p:grpSpPr>
          <a:xfrm>
            <a:off x="9597511" y="4922716"/>
            <a:ext cx="5579957" cy="1018921"/>
            <a:chOff x="9135049" y="1980628"/>
            <a:chExt cx="5579957" cy="1018921"/>
          </a:xfrm>
        </p:grpSpPr>
        <p:grpSp>
          <p:nvGrpSpPr>
            <p:cNvPr id="28" name="Groupe 27">
              <a:extLst>
                <a:ext uri="{FF2B5EF4-FFF2-40B4-BE49-F238E27FC236}">
                  <a16:creationId xmlns:a16="http://schemas.microsoft.com/office/drawing/2014/main" id="{07CF2E34-0AC2-40F2-B89A-31C46409CEEF}"/>
                </a:ext>
              </a:extLst>
            </p:cNvPr>
            <p:cNvGrpSpPr/>
            <p:nvPr/>
          </p:nvGrpSpPr>
          <p:grpSpPr>
            <a:xfrm>
              <a:off x="9135049" y="1980628"/>
              <a:ext cx="5579957" cy="1018921"/>
              <a:chOff x="7588154" y="325458"/>
              <a:chExt cx="8169943" cy="1506624"/>
            </a:xfrm>
          </p:grpSpPr>
          <p:pic>
            <p:nvPicPr>
              <p:cNvPr id="25" name="Image 24">
                <a:extLst>
                  <a:ext uri="{FF2B5EF4-FFF2-40B4-BE49-F238E27FC236}">
                    <a16:creationId xmlns:a16="http://schemas.microsoft.com/office/drawing/2014/main" id="{A40F0794-755E-4AB4-948E-72C375BF7127}"/>
                  </a:ext>
                </a:extLst>
              </p:cNvPr>
              <p:cNvPicPr>
                <a:picLocks noChangeAspect="1"/>
              </p:cNvPicPr>
              <p:nvPr/>
            </p:nvPicPr>
            <p:blipFill>
              <a:blip r:embed="rId6"/>
              <a:stretch>
                <a:fillRect/>
              </a:stretch>
            </p:blipFill>
            <p:spPr>
              <a:xfrm>
                <a:off x="7588154" y="325458"/>
                <a:ext cx="8169943" cy="1506624"/>
              </a:xfrm>
              <a:prstGeom prst="rect">
                <a:avLst/>
              </a:prstGeom>
              <a:ln>
                <a:solidFill>
                  <a:schemeClr val="accent3"/>
                </a:solidFill>
              </a:ln>
            </p:spPr>
          </p:pic>
          <p:sp>
            <p:nvSpPr>
              <p:cNvPr id="26" name="Rectangle 25">
                <a:extLst>
                  <a:ext uri="{FF2B5EF4-FFF2-40B4-BE49-F238E27FC236}">
                    <a16:creationId xmlns:a16="http://schemas.microsoft.com/office/drawing/2014/main" id="{051D61E0-B932-414D-B7DD-7A299EDE47B8}"/>
                  </a:ext>
                </a:extLst>
              </p:cNvPr>
              <p:cNvSpPr/>
              <p:nvPr/>
            </p:nvSpPr>
            <p:spPr>
              <a:xfrm>
                <a:off x="14780525" y="1151245"/>
                <a:ext cx="518615" cy="334908"/>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A78C274-D5DF-4078-B880-113AA9425A83}"/>
                  </a:ext>
                </a:extLst>
              </p:cNvPr>
              <p:cNvSpPr/>
              <p:nvPr/>
            </p:nvSpPr>
            <p:spPr>
              <a:xfrm>
                <a:off x="10033844" y="1151245"/>
                <a:ext cx="518615" cy="231519"/>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Rectangle : coins arrondis 29">
              <a:extLst>
                <a:ext uri="{FF2B5EF4-FFF2-40B4-BE49-F238E27FC236}">
                  <a16:creationId xmlns:a16="http://schemas.microsoft.com/office/drawing/2014/main" id="{E9020A87-A650-4AE7-ADC0-3B867B04D1E8}"/>
                </a:ext>
              </a:extLst>
            </p:cNvPr>
            <p:cNvSpPr/>
            <p:nvPr/>
          </p:nvSpPr>
          <p:spPr>
            <a:xfrm>
              <a:off x="13074555" y="1980628"/>
              <a:ext cx="1640451" cy="4498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 name="Image 9">
            <a:extLst>
              <a:ext uri="{FF2B5EF4-FFF2-40B4-BE49-F238E27FC236}">
                <a16:creationId xmlns:a16="http://schemas.microsoft.com/office/drawing/2014/main" id="{CA4F8749-C68F-44A4-98F0-3155B55F34A6}"/>
              </a:ext>
            </a:extLst>
          </p:cNvPr>
          <p:cNvPicPr>
            <a:picLocks noChangeAspect="1"/>
          </p:cNvPicPr>
          <p:nvPr/>
        </p:nvPicPr>
        <p:blipFill>
          <a:blip r:embed="rId7"/>
          <a:stretch>
            <a:fillRect/>
          </a:stretch>
        </p:blipFill>
        <p:spPr>
          <a:xfrm>
            <a:off x="11267883" y="2707735"/>
            <a:ext cx="1589653" cy="830629"/>
          </a:xfrm>
          <a:prstGeom prst="rect">
            <a:avLst/>
          </a:prstGeom>
          <a:ln>
            <a:solidFill>
              <a:schemeClr val="accent3"/>
            </a:solidFill>
          </a:ln>
        </p:spPr>
      </p:pic>
      <p:cxnSp>
        <p:nvCxnSpPr>
          <p:cNvPr id="18" name="Connecteur droit avec flèche 17">
            <a:extLst>
              <a:ext uri="{FF2B5EF4-FFF2-40B4-BE49-F238E27FC236}">
                <a16:creationId xmlns:a16="http://schemas.microsoft.com/office/drawing/2014/main" id="{6BE2FA9F-66BD-4AF0-9612-30CCD0B68064}"/>
              </a:ext>
            </a:extLst>
          </p:cNvPr>
          <p:cNvCxnSpPr>
            <a:cxnSpLocks/>
          </p:cNvCxnSpPr>
          <p:nvPr/>
        </p:nvCxnSpPr>
        <p:spPr>
          <a:xfrm flipV="1">
            <a:off x="8267508" y="5318571"/>
            <a:ext cx="5269509" cy="438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88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157D7-96C4-4D0E-A0E3-1899BCBF9E56}" type="slidenum">
              <a:rPr kumimoji="0" lang="fr-FR"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9" name="Groupe 28">
            <a:extLst>
              <a:ext uri="{FF2B5EF4-FFF2-40B4-BE49-F238E27FC236}">
                <a16:creationId xmlns:a16="http://schemas.microsoft.com/office/drawing/2014/main" id="{669B0C6B-25A8-4FCA-B0ED-C9029F57BF5B}"/>
              </a:ext>
            </a:extLst>
          </p:cNvPr>
          <p:cNvGrpSpPr/>
          <p:nvPr/>
        </p:nvGrpSpPr>
        <p:grpSpPr>
          <a:xfrm>
            <a:off x="171889" y="218678"/>
            <a:ext cx="15776986" cy="859809"/>
            <a:chOff x="176352" y="356405"/>
            <a:chExt cx="15776986" cy="859809"/>
          </a:xfrm>
        </p:grpSpPr>
        <p:pic>
          <p:nvPicPr>
            <p:cNvPr id="7" name="Image 6">
              <a:extLst>
                <a:ext uri="{FF2B5EF4-FFF2-40B4-BE49-F238E27FC236}">
                  <a16:creationId xmlns:a16="http://schemas.microsoft.com/office/drawing/2014/main" id="{89CC56DF-83CF-4A20-9012-644B790C752E}"/>
                </a:ext>
              </a:extLst>
            </p:cNvPr>
            <p:cNvPicPr>
              <a:picLocks noChangeAspect="1"/>
            </p:cNvPicPr>
            <p:nvPr/>
          </p:nvPicPr>
          <p:blipFill rotWithShape="1">
            <a:blip r:embed="rId3">
              <a:extLst>
                <a:ext uri="{28A0092B-C50C-407E-A947-70E740481C1C}">
                  <a14:useLocalDpi xmlns:a14="http://schemas.microsoft.com/office/drawing/2010/main" val="0"/>
                </a:ext>
              </a:extLst>
            </a:blip>
            <a:srcRect l="18042" t="4831" r="16047" b="16081"/>
            <a:stretch/>
          </p:blipFill>
          <p:spPr>
            <a:xfrm>
              <a:off x="176352" y="356405"/>
              <a:ext cx="716550" cy="859809"/>
            </a:xfrm>
            <a:prstGeom prst="rect">
              <a:avLst/>
            </a:prstGeom>
          </p:spPr>
        </p:pic>
        <p:sp>
          <p:nvSpPr>
            <p:cNvPr id="8" name="ZoneTexte 7">
              <a:extLst>
                <a:ext uri="{FF2B5EF4-FFF2-40B4-BE49-F238E27FC236}">
                  <a16:creationId xmlns:a16="http://schemas.microsoft.com/office/drawing/2014/main" id="{039819A4-5777-4386-AC81-9B3CA92BA36C}"/>
                </a:ext>
              </a:extLst>
            </p:cNvPr>
            <p:cNvSpPr txBox="1"/>
            <p:nvPr/>
          </p:nvSpPr>
          <p:spPr>
            <a:xfrm>
              <a:off x="247099" y="534134"/>
              <a:ext cx="157062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fr-FR" sz="3600" b="1" i="0" u="sng" strike="noStrike" kern="1200" cap="none" spc="0" normalizeH="0" baseline="0" noProof="0" dirty="0">
                  <a:ln>
                    <a:noFill/>
                  </a:ln>
                  <a:solidFill>
                    <a:srgbClr val="ED7D31"/>
                  </a:solidFill>
                  <a:effectLst/>
                  <a:uLnTx/>
                  <a:uFillTx/>
                  <a:latin typeface="Calibri" panose="020F0502020204030204"/>
                  <a:ea typeface="+mn-ea"/>
                  <a:cs typeface="+mn-cs"/>
                </a:rPr>
                <a:t> I. Explications et astuces pour la saisie  </a:t>
              </a:r>
            </a:p>
          </p:txBody>
        </p:sp>
      </p:grpSp>
      <p:sp>
        <p:nvSpPr>
          <p:cNvPr id="6" name="ZoneTexte 5">
            <a:extLst>
              <a:ext uri="{FF2B5EF4-FFF2-40B4-BE49-F238E27FC236}">
                <a16:creationId xmlns:a16="http://schemas.microsoft.com/office/drawing/2014/main" id="{3B928A8F-F797-49F2-B896-1D0E55B7D29D}"/>
              </a:ext>
            </a:extLst>
          </p:cNvPr>
          <p:cNvSpPr txBox="1"/>
          <p:nvPr/>
        </p:nvSpPr>
        <p:spPr>
          <a:xfrm>
            <a:off x="88175" y="2153194"/>
            <a:ext cx="15944414" cy="6632585"/>
          </a:xfrm>
          <a:prstGeom prst="rect">
            <a:avLst/>
          </a:prstGeom>
          <a:solidFill>
            <a:schemeClr val="accent2">
              <a:lumMod val="20000"/>
              <a:lumOff val="80000"/>
            </a:schemeClr>
          </a:solidFill>
          <a:ln>
            <a:solidFill>
              <a:schemeClr val="accent3"/>
            </a:solidFill>
          </a:ln>
        </p:spPr>
        <p:txBody>
          <a:bodyPr wrap="square" numCol="2" rtlCol="0" anchor="ctr">
            <a:spAutoFit/>
          </a:bodyPr>
          <a:lstStyle>
            <a:defPPr>
              <a:defRPr lang="en-US"/>
            </a:defPPr>
            <a:lvl1pPr algn="ctr">
              <a:defRPr sz="4400" b="1" u="sng">
                <a:solidFill>
                  <a:schemeClr val="accent1">
                    <a:lumMod val="75000"/>
                  </a:schemeClr>
                </a:solidFill>
              </a:defRPr>
            </a:lvl1pPr>
          </a:lstStyle>
          <a:p>
            <a:pPr marL="457200" marR="0" lvl="0" indent="-457200" algn="just" defTabSz="457200" rtl="0" eaLnBrk="1" fontAlgn="auto" latinLnBrk="0" hangingPunct="1">
              <a:lnSpc>
                <a:spcPct val="100000"/>
              </a:lnSpc>
              <a:spcBef>
                <a:spcPts val="800"/>
              </a:spcBef>
              <a:spcAft>
                <a:spcPts val="800"/>
              </a:spcAft>
              <a:buClr>
                <a:srgbClr val="ED7D31">
                  <a:lumMod val="50000"/>
                </a:srgbClr>
              </a:buClr>
              <a:buSzTx/>
              <a:buFont typeface="Wingdings" panose="05000000000000000000" pitchFamily="2" charset="2"/>
              <a:buChar char="Ø"/>
              <a:tabLst/>
              <a:defRPr/>
            </a:pPr>
            <a:endParaRPr lang="fr-FR" sz="2300" b="0" u="none" noProof="0" dirty="0">
              <a:solidFill>
                <a:prstClr val="black"/>
              </a:solidFill>
              <a:latin typeface="Calibri" panose="020F0502020204030204"/>
            </a:endParaRP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Pensez à enregistrer votre saisie au fur et à mesure grâce au bouton dédié présent en bas de chacune des 7 parties.</a:t>
            </a: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Exportez le document pour apprécier la saisie de votre demande dans sa globalité à partir de la partie 1 du formulaire. </a:t>
            </a: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Chaque partie du formulaire est incrémentée d’explications, respecter la marche à suivre permet de faciliter la prise en charge de votre demande de paiement. </a:t>
            </a:r>
          </a:p>
          <a:p>
            <a:pPr marL="457200" marR="0" lvl="0" indent="-45720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Le tableau de bord situé à l’accueil de votre portail vous permet de suivre la prise en charge de vos demandes. </a:t>
            </a:r>
          </a:p>
          <a:p>
            <a:pPr marL="285750" marR="0" lvl="0" indent="-285750" algn="just" defTabSz="457200" rtl="0" eaLnBrk="1" fontAlgn="auto" latinLnBrk="0" hangingPunct="1">
              <a:lnSpc>
                <a:spcPct val="100000"/>
              </a:lnSpc>
              <a:spcBef>
                <a:spcPts val="800"/>
              </a:spcBef>
              <a:spcAft>
                <a:spcPts val="800"/>
              </a:spcAft>
              <a:buClr>
                <a:schemeClr val="accent1">
                  <a:lumMod val="75000"/>
                </a:schemeClr>
              </a:buClr>
              <a:buSzTx/>
              <a:buFont typeface="Wingdings" panose="05000000000000000000" pitchFamily="2" charset="2"/>
              <a:buChar char="Ø"/>
              <a:tabLst/>
              <a:defRPr/>
            </a:pPr>
            <a:r>
              <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rPr>
              <a:t>   S’il s’agit de votre première connexion veuillez consulter le guide de création de compte disponible sur le site de la Région Réunion. </a:t>
            </a:r>
          </a:p>
          <a:p>
            <a:pPr marL="0" marR="0" lvl="0" indent="0" algn="just" defTabSz="457200" rtl="0" eaLnBrk="1" fontAlgn="auto" latinLnBrk="0" hangingPunct="1">
              <a:lnSpc>
                <a:spcPct val="100000"/>
              </a:lnSpc>
              <a:spcBef>
                <a:spcPts val="800"/>
              </a:spcBef>
              <a:spcAft>
                <a:spcPts val="0"/>
              </a:spcAft>
              <a:buClrTx/>
              <a:buSzTx/>
              <a:buFontTx/>
              <a:buNone/>
              <a:tabLst/>
              <a:defRPr/>
            </a:pP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 11">
            <a:extLst>
              <a:ext uri="{FF2B5EF4-FFF2-40B4-BE49-F238E27FC236}">
                <a16:creationId xmlns:a16="http://schemas.microsoft.com/office/drawing/2014/main" id="{AB34BA12-73CA-40C3-BAAF-93A97D1E545C}"/>
              </a:ext>
            </a:extLst>
          </p:cNvPr>
          <p:cNvPicPr>
            <a:picLocks noChangeAspect="1"/>
          </p:cNvPicPr>
          <p:nvPr/>
        </p:nvPicPr>
        <p:blipFill>
          <a:blip r:embed="rId4"/>
          <a:stretch>
            <a:fillRect/>
          </a:stretch>
        </p:blipFill>
        <p:spPr>
          <a:xfrm>
            <a:off x="10201571" y="4996928"/>
            <a:ext cx="4651611" cy="1918005"/>
          </a:xfrm>
          <a:prstGeom prst="rect">
            <a:avLst/>
          </a:prstGeom>
        </p:spPr>
      </p:pic>
      <p:grpSp>
        <p:nvGrpSpPr>
          <p:cNvPr id="40" name="Groupe 39">
            <a:extLst>
              <a:ext uri="{FF2B5EF4-FFF2-40B4-BE49-F238E27FC236}">
                <a16:creationId xmlns:a16="http://schemas.microsoft.com/office/drawing/2014/main" id="{D26BA6D8-20DA-4C46-B536-CD1BB3A620EA}"/>
              </a:ext>
            </a:extLst>
          </p:cNvPr>
          <p:cNvGrpSpPr/>
          <p:nvPr/>
        </p:nvGrpSpPr>
        <p:grpSpPr>
          <a:xfrm>
            <a:off x="10772453" y="3086223"/>
            <a:ext cx="2809875" cy="1167452"/>
            <a:chOff x="11109460" y="5101394"/>
            <a:chExt cx="2809875" cy="1167452"/>
          </a:xfrm>
        </p:grpSpPr>
        <p:pic>
          <p:nvPicPr>
            <p:cNvPr id="18" name="Image 17">
              <a:extLst>
                <a:ext uri="{FF2B5EF4-FFF2-40B4-BE49-F238E27FC236}">
                  <a16:creationId xmlns:a16="http://schemas.microsoft.com/office/drawing/2014/main" id="{C57C60DC-66DA-4C4A-9548-BCB4DE3263EB}"/>
                </a:ext>
              </a:extLst>
            </p:cNvPr>
            <p:cNvPicPr>
              <a:picLocks noChangeAspect="1"/>
            </p:cNvPicPr>
            <p:nvPr/>
          </p:nvPicPr>
          <p:blipFill rotWithShape="1">
            <a:blip r:embed="rId5"/>
            <a:srcRect t="38408"/>
            <a:stretch/>
          </p:blipFill>
          <p:spPr>
            <a:xfrm>
              <a:off x="11109460" y="5101394"/>
              <a:ext cx="2809875" cy="1167452"/>
            </a:xfrm>
            <a:prstGeom prst="rect">
              <a:avLst/>
            </a:prstGeom>
          </p:spPr>
        </p:pic>
        <p:sp>
          <p:nvSpPr>
            <p:cNvPr id="38" name="Rectangle : coins arrondis 37">
              <a:extLst>
                <a:ext uri="{FF2B5EF4-FFF2-40B4-BE49-F238E27FC236}">
                  <a16:creationId xmlns:a16="http://schemas.microsoft.com/office/drawing/2014/main" id="{588BA85E-0770-4A79-A40E-F5FA981CE10A}"/>
                </a:ext>
              </a:extLst>
            </p:cNvPr>
            <p:cNvSpPr/>
            <p:nvPr/>
          </p:nvSpPr>
          <p:spPr>
            <a:xfrm>
              <a:off x="11476699" y="5791214"/>
              <a:ext cx="1387685" cy="444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 coins arrondis 38">
              <a:extLst>
                <a:ext uri="{FF2B5EF4-FFF2-40B4-BE49-F238E27FC236}">
                  <a16:creationId xmlns:a16="http://schemas.microsoft.com/office/drawing/2014/main" id="{9061014F-BDEA-4C4A-B445-860C91D35543}"/>
                </a:ext>
              </a:extLst>
            </p:cNvPr>
            <p:cNvSpPr/>
            <p:nvPr/>
          </p:nvSpPr>
          <p:spPr>
            <a:xfrm>
              <a:off x="11192188" y="5164043"/>
              <a:ext cx="1387685" cy="444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Rectangle : coins arrondis 31">
            <a:extLst>
              <a:ext uri="{FF2B5EF4-FFF2-40B4-BE49-F238E27FC236}">
                <a16:creationId xmlns:a16="http://schemas.microsoft.com/office/drawing/2014/main" id="{8C240387-F90D-419F-898E-3C5EA273DBFE}"/>
              </a:ext>
            </a:extLst>
          </p:cNvPr>
          <p:cNvSpPr/>
          <p:nvPr/>
        </p:nvSpPr>
        <p:spPr>
          <a:xfrm>
            <a:off x="10612944" y="7263521"/>
            <a:ext cx="2969384" cy="976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Accéder au "Guide d'utilisation du portail des fonds européens de la Région Réunion" pour créer votre compte</a:t>
            </a:r>
            <a:endParaRPr kumimoji="0" lang="fr-RE"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Image 32">
            <a:extLst>
              <a:ext uri="{FF2B5EF4-FFF2-40B4-BE49-F238E27FC236}">
                <a16:creationId xmlns:a16="http://schemas.microsoft.com/office/drawing/2014/main" id="{056D57AB-CAA6-45D4-A41B-05C16BE0F60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1326" y1="40000" x2="71326" y2="40000"/>
                        <a14:foregroundMark x1="71326" y1="30556" x2="71326" y2="30556"/>
                        <a14:foregroundMark x1="71326" y1="26667" x2="71326" y2="26667"/>
                        <a14:foregroundMark x1="71685" y1="26667" x2="78853" y2="43889"/>
                        <a14:foregroundMark x1="69892" y1="28889" x2="66667" y2="50000"/>
                        <a14:foregroundMark x1="71685" y1="43333" x2="72760" y2="71667"/>
                        <a14:foregroundMark x1="72760" y1="71667" x2="75986" y2="58889"/>
                      </a14:backgroundRemoval>
                    </a14:imgEffect>
                  </a14:imgLayer>
                </a14:imgProps>
              </a:ext>
              <a:ext uri="{28A0092B-C50C-407E-A947-70E740481C1C}">
                <a14:useLocalDpi xmlns:a14="http://schemas.microsoft.com/office/drawing/2010/main" val="0"/>
              </a:ext>
            </a:extLst>
          </a:blip>
          <a:stretch>
            <a:fillRect/>
          </a:stretch>
        </p:blipFill>
        <p:spPr>
          <a:xfrm>
            <a:off x="12242866" y="7763381"/>
            <a:ext cx="1512895" cy="976061"/>
          </a:xfrm>
          <a:prstGeom prst="rect">
            <a:avLst/>
          </a:prstGeom>
        </p:spPr>
      </p:pic>
    </p:spTree>
    <p:extLst>
      <p:ext uri="{BB962C8B-B14F-4D97-AF65-F5344CB8AC3E}">
        <p14:creationId xmlns:p14="http://schemas.microsoft.com/office/powerpoint/2010/main" val="284237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157D7-96C4-4D0E-A0E3-1899BCBF9E56}" type="slidenum">
              <a:rPr kumimoji="0" lang="fr-FR"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39819A4-5777-4386-AC81-9B3CA92BA36C}"/>
              </a:ext>
            </a:extLst>
          </p:cNvPr>
          <p:cNvSpPr txBox="1"/>
          <p:nvPr/>
        </p:nvSpPr>
        <p:spPr>
          <a:xfrm>
            <a:off x="244436" y="124376"/>
            <a:ext cx="157062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sng" strike="noStrike" kern="1200" cap="none" spc="0" normalizeH="0" baseline="0" noProof="0" dirty="0">
                <a:ln>
                  <a:noFill/>
                </a:ln>
                <a:solidFill>
                  <a:srgbClr val="ED7D31"/>
                </a:solidFill>
                <a:effectLst/>
                <a:uLnTx/>
                <a:uFillTx/>
                <a:latin typeface="Calibri" panose="020F0502020204030204"/>
                <a:ea typeface="+mn-ea"/>
                <a:cs typeface="+mn-cs"/>
              </a:rPr>
              <a:t>II. Identification</a:t>
            </a:r>
          </a:p>
        </p:txBody>
      </p:sp>
      <p:grpSp>
        <p:nvGrpSpPr>
          <p:cNvPr id="18" name="Groupe 17">
            <a:extLst>
              <a:ext uri="{FF2B5EF4-FFF2-40B4-BE49-F238E27FC236}">
                <a16:creationId xmlns:a16="http://schemas.microsoft.com/office/drawing/2014/main" id="{8ED0A890-ADAD-4158-8547-AC3BD0787AEC}"/>
              </a:ext>
            </a:extLst>
          </p:cNvPr>
          <p:cNvGrpSpPr/>
          <p:nvPr/>
        </p:nvGrpSpPr>
        <p:grpSpPr>
          <a:xfrm>
            <a:off x="300038" y="3306216"/>
            <a:ext cx="7800181" cy="6219921"/>
            <a:chOff x="10282549" y="4962688"/>
            <a:chExt cx="4971522" cy="4136118"/>
          </a:xfrm>
        </p:grpSpPr>
        <p:pic>
          <p:nvPicPr>
            <p:cNvPr id="19" name="Image 18">
              <a:extLst>
                <a:ext uri="{FF2B5EF4-FFF2-40B4-BE49-F238E27FC236}">
                  <a16:creationId xmlns:a16="http://schemas.microsoft.com/office/drawing/2014/main" id="{138D2768-84DF-446F-A766-5B6CD9B0B257}"/>
                </a:ext>
              </a:extLst>
            </p:cNvPr>
            <p:cNvPicPr>
              <a:picLocks noChangeAspect="1"/>
            </p:cNvPicPr>
            <p:nvPr/>
          </p:nvPicPr>
          <p:blipFill>
            <a:blip r:embed="rId2"/>
            <a:stretch>
              <a:fillRect/>
            </a:stretch>
          </p:blipFill>
          <p:spPr>
            <a:xfrm>
              <a:off x="10282549" y="4962688"/>
              <a:ext cx="4904563" cy="4024759"/>
            </a:xfrm>
            <a:prstGeom prst="rect">
              <a:avLst/>
            </a:prstGeom>
            <a:ln>
              <a:solidFill>
                <a:schemeClr val="bg2"/>
              </a:solidFill>
            </a:ln>
          </p:spPr>
        </p:pic>
        <p:sp>
          <p:nvSpPr>
            <p:cNvPr id="21" name="Rectangle : coins arrondis 20">
              <a:extLst>
                <a:ext uri="{FF2B5EF4-FFF2-40B4-BE49-F238E27FC236}">
                  <a16:creationId xmlns:a16="http://schemas.microsoft.com/office/drawing/2014/main" id="{69D070B1-A4FB-4A14-A70A-A58375559891}"/>
                </a:ext>
              </a:extLst>
            </p:cNvPr>
            <p:cNvSpPr/>
            <p:nvPr/>
          </p:nvSpPr>
          <p:spPr>
            <a:xfrm>
              <a:off x="13205393" y="7347239"/>
              <a:ext cx="2048678" cy="17515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e 22">
            <a:extLst>
              <a:ext uri="{FF2B5EF4-FFF2-40B4-BE49-F238E27FC236}">
                <a16:creationId xmlns:a16="http://schemas.microsoft.com/office/drawing/2014/main" id="{3DC3290A-094B-4637-B8FA-8BFBC0D3105B}"/>
              </a:ext>
            </a:extLst>
          </p:cNvPr>
          <p:cNvGrpSpPr/>
          <p:nvPr/>
        </p:nvGrpSpPr>
        <p:grpSpPr>
          <a:xfrm>
            <a:off x="8785012" y="3290073"/>
            <a:ext cx="6914790" cy="6095562"/>
            <a:chOff x="8774285" y="3923661"/>
            <a:chExt cx="6914790" cy="5994989"/>
          </a:xfrm>
        </p:grpSpPr>
        <p:pic>
          <p:nvPicPr>
            <p:cNvPr id="24" name="Image 23">
              <a:extLst>
                <a:ext uri="{FF2B5EF4-FFF2-40B4-BE49-F238E27FC236}">
                  <a16:creationId xmlns:a16="http://schemas.microsoft.com/office/drawing/2014/main" id="{736508F3-25BD-4BC5-A005-132E1BE2160A}"/>
                </a:ext>
              </a:extLst>
            </p:cNvPr>
            <p:cNvPicPr>
              <a:picLocks noChangeAspect="1"/>
            </p:cNvPicPr>
            <p:nvPr/>
          </p:nvPicPr>
          <p:blipFill>
            <a:blip r:embed="rId3"/>
            <a:stretch>
              <a:fillRect/>
            </a:stretch>
          </p:blipFill>
          <p:spPr>
            <a:xfrm>
              <a:off x="8774285" y="3923661"/>
              <a:ext cx="6914790" cy="5994989"/>
            </a:xfrm>
            <a:prstGeom prst="rect">
              <a:avLst/>
            </a:prstGeom>
            <a:ln>
              <a:solidFill>
                <a:schemeClr val="bg2"/>
              </a:solidFill>
            </a:ln>
          </p:spPr>
        </p:pic>
        <p:sp>
          <p:nvSpPr>
            <p:cNvPr id="25" name="Rectangle : coins arrondis 24">
              <a:extLst>
                <a:ext uri="{FF2B5EF4-FFF2-40B4-BE49-F238E27FC236}">
                  <a16:creationId xmlns:a16="http://schemas.microsoft.com/office/drawing/2014/main" id="{A10A4594-5BBF-49F4-9AD9-C9B47C5A1220}"/>
                </a:ext>
              </a:extLst>
            </p:cNvPr>
            <p:cNvSpPr/>
            <p:nvPr/>
          </p:nvSpPr>
          <p:spPr>
            <a:xfrm>
              <a:off x="13418669" y="8607195"/>
              <a:ext cx="2270405" cy="12309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ZoneTexte 26">
            <a:extLst>
              <a:ext uri="{FF2B5EF4-FFF2-40B4-BE49-F238E27FC236}">
                <a16:creationId xmlns:a16="http://schemas.microsoft.com/office/drawing/2014/main" id="{125EC5C8-91E4-4580-B465-CD6FE3A0829B}"/>
              </a:ext>
            </a:extLst>
          </p:cNvPr>
          <p:cNvSpPr txBox="1"/>
          <p:nvPr/>
        </p:nvSpPr>
        <p:spPr>
          <a:xfrm>
            <a:off x="310764" y="1385911"/>
            <a:ext cx="15389037" cy="1477328"/>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jus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Accédez au portail via l’adresse suivante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https://aides.regionreunion.com/reunion-portail/</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Après vous être identifié, cliquez sur « Créer » dans le pavé demande de paiement.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 coins arrondis 28">
            <a:extLst>
              <a:ext uri="{FF2B5EF4-FFF2-40B4-BE49-F238E27FC236}">
                <a16:creationId xmlns:a16="http://schemas.microsoft.com/office/drawing/2014/main" id="{7EC633EE-905F-4D73-BDB7-3ECE1E19DD8B}"/>
              </a:ext>
            </a:extLst>
          </p:cNvPr>
          <p:cNvSpPr/>
          <p:nvPr/>
        </p:nvSpPr>
        <p:spPr>
          <a:xfrm>
            <a:off x="12231680" y="1758405"/>
            <a:ext cx="2736783" cy="843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Cliquez-ici pour accéder au portail</a:t>
            </a:r>
            <a:endPar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A682AF57-1100-4F97-B82F-4F267A1E615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1326" y1="40000" x2="71326" y2="40000"/>
                        <a14:foregroundMark x1="71326" y1="30556" x2="71326" y2="30556"/>
                        <a14:foregroundMark x1="71326" y1="26667" x2="71326" y2="26667"/>
                        <a14:foregroundMark x1="71685" y1="26667" x2="78853" y2="43889"/>
                        <a14:foregroundMark x1="69892" y1="28889" x2="66667" y2="50000"/>
                        <a14:foregroundMark x1="71685" y1="43333" x2="72760" y2="71667"/>
                        <a14:foregroundMark x1="72760" y1="71667" x2="75986" y2="58889"/>
                      </a14:backgroundRemoval>
                    </a14:imgEffect>
                  </a14:imgLayer>
                </a14:imgProps>
              </a:ext>
              <a:ext uri="{28A0092B-C50C-407E-A947-70E740481C1C}">
                <a14:useLocalDpi xmlns:a14="http://schemas.microsoft.com/office/drawing/2010/main" val="0"/>
              </a:ext>
            </a:extLst>
          </a:blip>
          <a:stretch>
            <a:fillRect/>
          </a:stretch>
        </p:blipFill>
        <p:spPr>
          <a:xfrm>
            <a:off x="13828079" y="2133281"/>
            <a:ext cx="1512895" cy="976061"/>
          </a:xfrm>
          <a:prstGeom prst="rect">
            <a:avLst/>
          </a:prstGeom>
        </p:spPr>
      </p:pic>
      <p:pic>
        <p:nvPicPr>
          <p:cNvPr id="20" name="Image 19">
            <a:extLst>
              <a:ext uri="{FF2B5EF4-FFF2-40B4-BE49-F238E27FC236}">
                <a16:creationId xmlns:a16="http://schemas.microsoft.com/office/drawing/2014/main" id="{1EBB2CDC-9E1F-4516-B8BC-D4C822C09A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1326" y1="40000" x2="71326" y2="40000"/>
                        <a14:foregroundMark x1="71326" y1="30556" x2="71326" y2="30556"/>
                        <a14:foregroundMark x1="71326" y1="26667" x2="71326" y2="26667"/>
                        <a14:foregroundMark x1="71685" y1="26667" x2="78853" y2="43889"/>
                        <a14:foregroundMark x1="69892" y1="28889" x2="66667" y2="50000"/>
                        <a14:foregroundMark x1="71685" y1="43333" x2="72760" y2="71667"/>
                        <a14:foregroundMark x1="72760" y1="71667" x2="75986" y2="58889"/>
                      </a14:backgroundRemoval>
                    </a14:imgEffect>
                  </a14:imgLayer>
                </a14:imgProps>
              </a:ext>
              <a:ext uri="{28A0092B-C50C-407E-A947-70E740481C1C}">
                <a14:useLocalDpi xmlns:a14="http://schemas.microsoft.com/office/drawing/2010/main" val="0"/>
              </a:ext>
            </a:extLst>
          </a:blip>
          <a:stretch>
            <a:fillRect/>
          </a:stretch>
        </p:blipFill>
        <p:spPr>
          <a:xfrm>
            <a:off x="14660833" y="8633518"/>
            <a:ext cx="1038969" cy="670303"/>
          </a:xfrm>
          <a:prstGeom prst="rect">
            <a:avLst/>
          </a:prstGeom>
        </p:spPr>
      </p:pic>
    </p:spTree>
    <p:extLst>
      <p:ext uri="{BB962C8B-B14F-4D97-AF65-F5344CB8AC3E}">
        <p14:creationId xmlns:p14="http://schemas.microsoft.com/office/powerpoint/2010/main" val="214026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387490" y="10189775"/>
            <a:ext cx="3645099" cy="383297"/>
          </a:xfrm>
        </p:spPr>
        <p:txBody>
          <a:bodyPr/>
          <a:lstStyle/>
          <a:p>
            <a:fld id="{66C157D7-96C4-4D0E-A0E3-1899BCBF9E56}" type="slidenum">
              <a:rPr lang="fr-FR" smtClean="0"/>
              <a:t>8</a:t>
            </a:fld>
            <a:endParaRPr lang="fr-FR"/>
          </a:p>
        </p:txBody>
      </p:sp>
      <p:sp>
        <p:nvSpPr>
          <p:cNvPr id="8" name="ZoneTexte 7">
            <a:extLst>
              <a:ext uri="{FF2B5EF4-FFF2-40B4-BE49-F238E27FC236}">
                <a16:creationId xmlns:a16="http://schemas.microsoft.com/office/drawing/2014/main" id="{039819A4-5777-4386-AC81-9B3CA92BA36C}"/>
              </a:ext>
            </a:extLst>
          </p:cNvPr>
          <p:cNvSpPr txBox="1"/>
          <p:nvPr/>
        </p:nvSpPr>
        <p:spPr>
          <a:xfrm>
            <a:off x="152070" y="284794"/>
            <a:ext cx="15706239" cy="646331"/>
          </a:xfrm>
          <a:prstGeom prst="rect">
            <a:avLst/>
          </a:prstGeom>
          <a:noFill/>
        </p:spPr>
        <p:txBody>
          <a:bodyPr wrap="square" rtlCol="0">
            <a:spAutoFit/>
          </a:bodyPr>
          <a:lstStyle/>
          <a:p>
            <a:r>
              <a:rPr lang="fr-FR" sz="3600" b="1" u="sng" dirty="0">
                <a:solidFill>
                  <a:schemeClr val="accent2"/>
                </a:solidFill>
              </a:rPr>
              <a:t>III. Sélection du projet concerné</a:t>
            </a:r>
          </a:p>
        </p:txBody>
      </p:sp>
      <p:sp>
        <p:nvSpPr>
          <p:cNvPr id="13" name="ZoneTexte 12">
            <a:extLst>
              <a:ext uri="{FF2B5EF4-FFF2-40B4-BE49-F238E27FC236}">
                <a16:creationId xmlns:a16="http://schemas.microsoft.com/office/drawing/2014/main" id="{838DFE29-39B8-4BC0-80D3-92CA07C55BDB}"/>
              </a:ext>
            </a:extLst>
          </p:cNvPr>
          <p:cNvSpPr txBox="1"/>
          <p:nvPr/>
        </p:nvSpPr>
        <p:spPr>
          <a:xfrm>
            <a:off x="8903365" y="1024796"/>
            <a:ext cx="6968250" cy="1200329"/>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fr-FR" dirty="0"/>
              <a:t>Sélectionnez dans le menu « Opération » le numéro du projet pour lequel vous sollicitez un paiement. </a:t>
            </a:r>
          </a:p>
          <a:p>
            <a:pPr algn="just"/>
            <a:r>
              <a:rPr lang="fr-FR" dirty="0"/>
              <a:t>Les informations concernant votre projet seront automatiquement reprises dans les champs grisés.</a:t>
            </a:r>
          </a:p>
        </p:txBody>
      </p:sp>
      <p:grpSp>
        <p:nvGrpSpPr>
          <p:cNvPr id="17" name="Groupe 16">
            <a:extLst>
              <a:ext uri="{FF2B5EF4-FFF2-40B4-BE49-F238E27FC236}">
                <a16:creationId xmlns:a16="http://schemas.microsoft.com/office/drawing/2014/main" id="{D90EED99-F9E7-4E04-9061-9E564D425466}"/>
              </a:ext>
            </a:extLst>
          </p:cNvPr>
          <p:cNvGrpSpPr/>
          <p:nvPr/>
        </p:nvGrpSpPr>
        <p:grpSpPr>
          <a:xfrm>
            <a:off x="8890059" y="2685837"/>
            <a:ext cx="6968250" cy="6210296"/>
            <a:chOff x="8961120" y="3749893"/>
            <a:chExt cx="6533967" cy="6164816"/>
          </a:xfrm>
        </p:grpSpPr>
        <p:pic>
          <p:nvPicPr>
            <p:cNvPr id="15" name="Image 14">
              <a:extLst>
                <a:ext uri="{FF2B5EF4-FFF2-40B4-BE49-F238E27FC236}">
                  <a16:creationId xmlns:a16="http://schemas.microsoft.com/office/drawing/2014/main" id="{E1C9A6CF-7129-4078-80F0-B985178392A2}"/>
                </a:ext>
              </a:extLst>
            </p:cNvPr>
            <p:cNvPicPr>
              <a:picLocks noChangeAspect="1"/>
            </p:cNvPicPr>
            <p:nvPr/>
          </p:nvPicPr>
          <p:blipFill>
            <a:blip r:embed="rId3"/>
            <a:stretch>
              <a:fillRect/>
            </a:stretch>
          </p:blipFill>
          <p:spPr>
            <a:xfrm>
              <a:off x="8961120" y="3749893"/>
              <a:ext cx="6533967" cy="6164816"/>
            </a:xfrm>
            <a:prstGeom prst="rect">
              <a:avLst/>
            </a:prstGeom>
            <a:ln>
              <a:solidFill>
                <a:srgbClr val="E0E0E6"/>
              </a:solidFill>
            </a:ln>
          </p:spPr>
        </p:pic>
        <p:sp>
          <p:nvSpPr>
            <p:cNvPr id="16" name="Rectangle 15">
              <a:extLst>
                <a:ext uri="{FF2B5EF4-FFF2-40B4-BE49-F238E27FC236}">
                  <a16:creationId xmlns:a16="http://schemas.microsoft.com/office/drawing/2014/main" id="{07E01BF4-229F-4DA0-8DA2-11E06158D519}"/>
                </a:ext>
              </a:extLst>
            </p:cNvPr>
            <p:cNvSpPr/>
            <p:nvPr/>
          </p:nvSpPr>
          <p:spPr>
            <a:xfrm>
              <a:off x="11150324" y="4805677"/>
              <a:ext cx="1090257" cy="158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ZoneTexte 21">
            <a:extLst>
              <a:ext uri="{FF2B5EF4-FFF2-40B4-BE49-F238E27FC236}">
                <a16:creationId xmlns:a16="http://schemas.microsoft.com/office/drawing/2014/main" id="{DB972EFF-808C-47F9-B8E8-4CA47612B1DE}"/>
              </a:ext>
            </a:extLst>
          </p:cNvPr>
          <p:cNvSpPr txBox="1"/>
          <p:nvPr/>
        </p:nvSpPr>
        <p:spPr>
          <a:xfrm>
            <a:off x="208633" y="9243601"/>
            <a:ext cx="15719545" cy="646331"/>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fr-FR" i="1" dirty="0"/>
              <a:t>Si le numéro synergie de votre projet n’apparaît pas dans le menu déroulant du champs « Opération », contactez le service instructeur en charge de votre dossier. Les coordonnées sont reprises sur votre convention et sur la fiche action de votre projet. </a:t>
            </a:r>
          </a:p>
        </p:txBody>
      </p:sp>
      <p:pic>
        <p:nvPicPr>
          <p:cNvPr id="3" name="Image 2">
            <a:extLst>
              <a:ext uri="{FF2B5EF4-FFF2-40B4-BE49-F238E27FC236}">
                <a16:creationId xmlns:a16="http://schemas.microsoft.com/office/drawing/2014/main" id="{6C02645F-F0B2-4AC3-AFAD-BBA354006CC8}"/>
              </a:ext>
            </a:extLst>
          </p:cNvPr>
          <p:cNvPicPr>
            <a:picLocks noChangeAspect="1"/>
          </p:cNvPicPr>
          <p:nvPr/>
        </p:nvPicPr>
        <p:blipFill>
          <a:blip r:embed="rId4"/>
          <a:stretch>
            <a:fillRect/>
          </a:stretch>
        </p:blipFill>
        <p:spPr>
          <a:xfrm>
            <a:off x="152070" y="1024796"/>
            <a:ext cx="8246244" cy="7832872"/>
          </a:xfrm>
          <a:prstGeom prst="rect">
            <a:avLst/>
          </a:prstGeom>
          <a:ln>
            <a:solidFill>
              <a:srgbClr val="E0E0E6"/>
            </a:solidFill>
          </a:ln>
        </p:spPr>
      </p:pic>
      <p:cxnSp>
        <p:nvCxnSpPr>
          <p:cNvPr id="14" name="Connecteur droit avec flèche 13">
            <a:extLst>
              <a:ext uri="{FF2B5EF4-FFF2-40B4-BE49-F238E27FC236}">
                <a16:creationId xmlns:a16="http://schemas.microsoft.com/office/drawing/2014/main" id="{49EFD01A-4050-4DF3-A819-F129059A9493}"/>
              </a:ext>
            </a:extLst>
          </p:cNvPr>
          <p:cNvCxnSpPr>
            <a:cxnSpLocks/>
          </p:cNvCxnSpPr>
          <p:nvPr/>
        </p:nvCxnSpPr>
        <p:spPr>
          <a:xfrm flipH="1">
            <a:off x="8100219" y="1787857"/>
            <a:ext cx="789842" cy="62193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3DF8ABAF-EFEB-4A09-AB18-0192AC693C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8889" r="90667">
                        <a14:foregroundMark x1="54222" y1="20889" x2="58667" y2="22222"/>
                        <a14:foregroundMark x1="57333" y1="20889" x2="57333" y2="20889"/>
                        <a14:foregroundMark x1="53333" y1="22222" x2="61333" y2="27111"/>
                        <a14:foregroundMark x1="36444" y1="48000" x2="36444" y2="48000"/>
                        <a14:foregroundMark x1="44000" y1="43556" x2="44000" y2="43556"/>
                        <a14:foregroundMark x1="51556" y1="42667" x2="51556" y2="42667"/>
                        <a14:foregroundMark x1="52000" y1="53778" x2="52000" y2="53778"/>
                        <a14:foregroundMark x1="47556" y1="60889" x2="47556" y2="60889"/>
                        <a14:foregroundMark x1="47556" y1="43111" x2="47556" y2="43111"/>
                        <a14:foregroundMark x1="50222" y1="44889" x2="50222" y2="44889"/>
                        <a14:foregroundMark x1="55556" y1="44444" x2="55556" y2="44444"/>
                        <a14:foregroundMark x1="51556" y1="53333" x2="51556" y2="53333"/>
                        <a14:foregroundMark x1="47556" y1="66667" x2="54222" y2="47556"/>
                        <a14:foregroundMark x1="44444" y1="80000" x2="44000" y2="68000"/>
                        <a14:foregroundMark x1="91111" y1="41333" x2="90222" y2="58222"/>
                        <a14:foregroundMark x1="38222" y1="10667" x2="56889" y2="11111"/>
                        <a14:foregroundMark x1="10667" y1="60889" x2="11556" y2="38222"/>
                        <a14:foregroundMark x1="11556" y1="38222" x2="11556" y2="38222"/>
                        <a14:foregroundMark x1="45333" y1="79556" x2="60444" y2="72444"/>
                        <a14:foregroundMark x1="8889" y1="43556" x2="10222" y2="58222"/>
                        <a14:foregroundMark x1="40848" y1="90667" x2="56364" y2="90667"/>
                        <a14:foregroundMark x1="41143" y1="90205" x2="55809" y2="91538"/>
                        <a14:foregroundMark x1="37986" y1="89918" x2="39462" y2="90052"/>
                        <a14:foregroundMark x1="40665" y1="90955" x2="42667" y2="91556"/>
                        <a14:foregroundMark x1="38220" y1="90222" x2="39173" y2="90508"/>
                        <a14:foregroundMark x1="36740" y1="89778" x2="38220" y2="90222"/>
                        <a14:foregroundMark x1="33778" y1="88889" x2="36740" y2="89778"/>
                        <a14:foregroundMark x1="36889" y1="90667" x2="36889" y2="90667"/>
                        <a14:foregroundMark x1="42222" y1="92889" x2="42222" y2="92889"/>
                        <a14:backgroundMark x1="57778" y1="94222" x2="67556" y2="90222"/>
                        <a14:backgroundMark x1="57333" y1="92889" x2="60000" y2="92889"/>
                        <a14:backgroundMark x1="54667" y1="93333" x2="64444" y2="93333"/>
                        <a14:backgroundMark x1="38222" y1="92000" x2="40000" y2="92000"/>
                        <a14:backgroundMark x1="34222" y1="89778" x2="34222" y2="89778"/>
                        <a14:backgroundMark x1="38222" y1="91556" x2="38222" y2="91556"/>
                        <a14:backgroundMark x1="43111" y1="93333" x2="43111" y2="93333"/>
                        <a14:backgroundMark x1="42222" y1="92889" x2="42222" y2="92889"/>
                        <a14:backgroundMark x1="39556" y1="90222" x2="39556" y2="90222"/>
                      </a14:backgroundRemoval>
                    </a14:imgEffect>
                  </a14:imgLayer>
                </a14:imgProps>
              </a:ext>
              <a:ext uri="{28A0092B-C50C-407E-A947-70E740481C1C}">
                <a14:useLocalDpi xmlns:a14="http://schemas.microsoft.com/office/drawing/2010/main" val="0"/>
              </a:ext>
            </a:extLst>
          </a:blip>
          <a:stretch>
            <a:fillRect/>
          </a:stretch>
        </p:blipFill>
        <p:spPr>
          <a:xfrm>
            <a:off x="0" y="9074450"/>
            <a:ext cx="417267" cy="338303"/>
          </a:xfrm>
          <a:prstGeom prst="rect">
            <a:avLst/>
          </a:prstGeom>
        </p:spPr>
      </p:pic>
      <p:sp>
        <p:nvSpPr>
          <p:cNvPr id="12" name="Rectangle 11">
            <a:extLst>
              <a:ext uri="{FF2B5EF4-FFF2-40B4-BE49-F238E27FC236}">
                <a16:creationId xmlns:a16="http://schemas.microsoft.com/office/drawing/2014/main" id="{A4E058BA-A021-4FDC-A0C9-643A773B664E}"/>
              </a:ext>
            </a:extLst>
          </p:cNvPr>
          <p:cNvSpPr/>
          <p:nvPr/>
        </p:nvSpPr>
        <p:spPr>
          <a:xfrm>
            <a:off x="10948208" y="4264391"/>
            <a:ext cx="2239155" cy="160072"/>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54D5A23-D639-4BC4-ADD0-550FB67D8310}"/>
              </a:ext>
            </a:extLst>
          </p:cNvPr>
          <p:cNvSpPr/>
          <p:nvPr/>
        </p:nvSpPr>
        <p:spPr>
          <a:xfrm>
            <a:off x="10948208" y="4568226"/>
            <a:ext cx="2081992" cy="16007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0A10109-E836-4D6E-B3A1-E500547C050B}"/>
              </a:ext>
            </a:extLst>
          </p:cNvPr>
          <p:cNvSpPr/>
          <p:nvPr/>
        </p:nvSpPr>
        <p:spPr>
          <a:xfrm>
            <a:off x="10940281" y="4897449"/>
            <a:ext cx="2867805" cy="16007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D7189F2D-7F60-461E-A1C9-4BB8761404FA}"/>
              </a:ext>
            </a:extLst>
          </p:cNvPr>
          <p:cNvSpPr/>
          <p:nvPr/>
        </p:nvSpPr>
        <p:spPr>
          <a:xfrm>
            <a:off x="10940279" y="6783542"/>
            <a:ext cx="2867805" cy="16007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931637AB-D3F1-47B1-BD5E-2F776F4AB8D7}"/>
              </a:ext>
            </a:extLst>
          </p:cNvPr>
          <p:cNvSpPr/>
          <p:nvPr/>
        </p:nvSpPr>
        <p:spPr>
          <a:xfrm>
            <a:off x="10940280" y="5857867"/>
            <a:ext cx="2867805" cy="16007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8024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63229C-C372-472E-A604-378A0ECE29DC}"/>
              </a:ext>
            </a:extLst>
          </p:cNvPr>
          <p:cNvSpPr>
            <a:spLocks noGrp="1"/>
          </p:cNvSpPr>
          <p:nvPr>
            <p:ph type="sldNum" sz="quarter" idx="4294967295"/>
          </p:nvPr>
        </p:nvSpPr>
        <p:spPr>
          <a:xfrm>
            <a:off x="12503802" y="10401709"/>
            <a:ext cx="3645099"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157D7-96C4-4D0E-A0E3-1899BCBF9E56}" type="slidenum">
              <a:rPr kumimoji="0" lang="fr-FR"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89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39819A4-5777-4386-AC81-9B3CA92BA36C}"/>
              </a:ext>
            </a:extLst>
          </p:cNvPr>
          <p:cNvSpPr txBox="1"/>
          <p:nvPr/>
        </p:nvSpPr>
        <p:spPr>
          <a:xfrm>
            <a:off x="195225" y="280238"/>
            <a:ext cx="15953676" cy="954107"/>
          </a:xfrm>
          <a:prstGeom prst="rect">
            <a:avLst/>
          </a:prstGeom>
          <a:noFill/>
        </p:spPr>
        <p:txBody>
          <a:bodyPr wrap="square" rtlCol="0">
            <a:spAutoFit/>
          </a:bodyPr>
          <a:lstStyle>
            <a:defPPr>
              <a:defRPr lang="en-US"/>
            </a:defPPr>
            <a:lvl1pPr>
              <a:defRPr sz="2800" b="1" u="sng">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sng" strike="noStrike" kern="1200" cap="none" spc="0" normalizeH="0" baseline="0" noProof="0" dirty="0">
                <a:ln>
                  <a:noFill/>
                </a:ln>
                <a:solidFill>
                  <a:srgbClr val="ED7D31"/>
                </a:solidFill>
                <a:effectLst/>
                <a:uLnTx/>
                <a:uFillTx/>
                <a:latin typeface="Calibri" panose="020F0502020204030204"/>
                <a:ea typeface="+mn-ea"/>
                <a:cs typeface="+mn-cs"/>
              </a:rPr>
              <a:t>IV. Saisie du formulaire: Partie 1 - Demande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800" b="1"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45BA7910-D6F8-4DB3-A848-D1F4CA2A8992}"/>
              </a:ext>
            </a:extLst>
          </p:cNvPr>
          <p:cNvSpPr txBox="1"/>
          <p:nvPr/>
        </p:nvSpPr>
        <p:spPr>
          <a:xfrm>
            <a:off x="8440793" y="1037159"/>
            <a:ext cx="7459607" cy="646331"/>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4472C4">
                    <a:lumMod val="75000"/>
                  </a:srgbClr>
                </a:solidFill>
                <a:effectLst/>
                <a:uLnTx/>
                <a:uFillTx/>
                <a:latin typeface="Calibri" panose="020F0502020204030204"/>
                <a:ea typeface="+mn-ea"/>
                <a:cs typeface="+mn-cs"/>
              </a:rPr>
              <a:t>Point de repère: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un bandeau vous indique où vous en êtes dans votre saisie et les étapes que vous avez validées.</a:t>
            </a:r>
          </a:p>
        </p:txBody>
      </p:sp>
      <p:sp>
        <p:nvSpPr>
          <p:cNvPr id="7" name="ZoneTexte 6">
            <a:extLst>
              <a:ext uri="{FF2B5EF4-FFF2-40B4-BE49-F238E27FC236}">
                <a16:creationId xmlns:a16="http://schemas.microsoft.com/office/drawing/2014/main" id="{7FFD108E-9FDA-4ADE-AF57-7D71208E78AE}"/>
              </a:ext>
            </a:extLst>
          </p:cNvPr>
          <p:cNvSpPr txBox="1"/>
          <p:nvPr/>
        </p:nvSpPr>
        <p:spPr>
          <a:xfrm>
            <a:off x="8410368" y="7390326"/>
            <a:ext cx="7518178" cy="646331"/>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 fonction de votre projet ce champs sera soumis à complétude, le cas échéant la « Période d’exécution physique » devra être renseignée. </a:t>
            </a:r>
            <a:endParaRPr kumimoji="0" lang="fr-FR" sz="1800"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398B3F81-D9BD-44DE-A692-7BC26DB8880A}"/>
              </a:ext>
            </a:extLst>
          </p:cNvPr>
          <p:cNvSpPr txBox="1"/>
          <p:nvPr/>
        </p:nvSpPr>
        <p:spPr>
          <a:xfrm>
            <a:off x="8423311" y="8329909"/>
            <a:ext cx="7492292" cy="369332"/>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Pensez à enregistrer votre saisie au fur et à mesure de votre avancée. </a:t>
            </a:r>
            <a:endParaRPr kumimoji="0" lang="fr-FR" sz="18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28" name="ZoneTexte 27">
            <a:extLst>
              <a:ext uri="{FF2B5EF4-FFF2-40B4-BE49-F238E27FC236}">
                <a16:creationId xmlns:a16="http://schemas.microsoft.com/office/drawing/2014/main" id="{C0F8B1B2-EF4C-4BA2-83F3-7CD6D8644337}"/>
              </a:ext>
            </a:extLst>
          </p:cNvPr>
          <p:cNvSpPr txBox="1"/>
          <p:nvPr/>
        </p:nvSpPr>
        <p:spPr>
          <a:xfrm>
            <a:off x="8464399" y="4034316"/>
            <a:ext cx="7436002"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RE" sz="18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es données des sections «Informations sur l’opération programmée » et « Demande de paiement-Type d’opération » sont automatiquement rapatriées de votre demande de subvention.</a:t>
            </a:r>
          </a:p>
        </p:txBody>
      </p:sp>
      <p:grpSp>
        <p:nvGrpSpPr>
          <p:cNvPr id="19" name="Groupe 18">
            <a:extLst>
              <a:ext uri="{FF2B5EF4-FFF2-40B4-BE49-F238E27FC236}">
                <a16:creationId xmlns:a16="http://schemas.microsoft.com/office/drawing/2014/main" id="{DE255D41-AD9C-4723-987E-505C3A20E50A}"/>
              </a:ext>
            </a:extLst>
          </p:cNvPr>
          <p:cNvGrpSpPr/>
          <p:nvPr/>
        </p:nvGrpSpPr>
        <p:grpSpPr>
          <a:xfrm>
            <a:off x="135561" y="934555"/>
            <a:ext cx="7540815" cy="8792122"/>
            <a:chOff x="136204" y="931535"/>
            <a:chExt cx="7459607" cy="9026803"/>
          </a:xfrm>
        </p:grpSpPr>
        <p:pic>
          <p:nvPicPr>
            <p:cNvPr id="9" name="Image 8">
              <a:extLst>
                <a:ext uri="{FF2B5EF4-FFF2-40B4-BE49-F238E27FC236}">
                  <a16:creationId xmlns:a16="http://schemas.microsoft.com/office/drawing/2014/main" id="{0AC08CB3-8C25-45A5-B1C0-1FF553655A39}"/>
                </a:ext>
              </a:extLst>
            </p:cNvPr>
            <p:cNvPicPr>
              <a:picLocks noChangeAspect="1"/>
            </p:cNvPicPr>
            <p:nvPr/>
          </p:nvPicPr>
          <p:blipFill>
            <a:blip r:embed="rId3"/>
            <a:stretch>
              <a:fillRect/>
            </a:stretch>
          </p:blipFill>
          <p:spPr>
            <a:xfrm>
              <a:off x="136204" y="992502"/>
              <a:ext cx="7459607" cy="8965836"/>
            </a:xfrm>
            <a:prstGeom prst="rect">
              <a:avLst/>
            </a:prstGeom>
            <a:ln>
              <a:solidFill>
                <a:schemeClr val="accent3"/>
              </a:solidFill>
            </a:ln>
          </p:spPr>
        </p:pic>
        <p:sp>
          <p:nvSpPr>
            <p:cNvPr id="22" name="Organigramme : Alternative 21">
              <a:extLst>
                <a:ext uri="{FF2B5EF4-FFF2-40B4-BE49-F238E27FC236}">
                  <a16:creationId xmlns:a16="http://schemas.microsoft.com/office/drawing/2014/main" id="{D1DBB608-5D1F-4DF0-B7B3-49D1DDDB4000}"/>
                </a:ext>
              </a:extLst>
            </p:cNvPr>
            <p:cNvSpPr/>
            <p:nvPr/>
          </p:nvSpPr>
          <p:spPr>
            <a:xfrm>
              <a:off x="136204" y="931535"/>
              <a:ext cx="7263356" cy="545488"/>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rganigramme : Alternative 13">
              <a:extLst>
                <a:ext uri="{FF2B5EF4-FFF2-40B4-BE49-F238E27FC236}">
                  <a16:creationId xmlns:a16="http://schemas.microsoft.com/office/drawing/2014/main" id="{E3B18DA4-15BE-40F3-B245-B7E98A3DD8B5}"/>
                </a:ext>
              </a:extLst>
            </p:cNvPr>
            <p:cNvSpPr/>
            <p:nvPr/>
          </p:nvSpPr>
          <p:spPr>
            <a:xfrm>
              <a:off x="195225" y="6963867"/>
              <a:ext cx="6185102" cy="396771"/>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rganigramme : Alternative 17">
              <a:extLst>
                <a:ext uri="{FF2B5EF4-FFF2-40B4-BE49-F238E27FC236}">
                  <a16:creationId xmlns:a16="http://schemas.microsoft.com/office/drawing/2014/main" id="{4754C91A-8CB5-4E3C-ADAF-26624490C04E}"/>
                </a:ext>
              </a:extLst>
            </p:cNvPr>
            <p:cNvSpPr/>
            <p:nvPr/>
          </p:nvSpPr>
          <p:spPr>
            <a:xfrm>
              <a:off x="5077966" y="8874230"/>
              <a:ext cx="1237071" cy="39745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rganigramme : Alternative 25">
              <a:extLst>
                <a:ext uri="{FF2B5EF4-FFF2-40B4-BE49-F238E27FC236}">
                  <a16:creationId xmlns:a16="http://schemas.microsoft.com/office/drawing/2014/main" id="{657386BA-6D23-45CE-B4A1-5EAD6F339970}"/>
                </a:ext>
              </a:extLst>
            </p:cNvPr>
            <p:cNvSpPr/>
            <p:nvPr/>
          </p:nvSpPr>
          <p:spPr>
            <a:xfrm>
              <a:off x="5288349" y="9515661"/>
              <a:ext cx="1205716" cy="400193"/>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8" name="Rectangle 57">
            <a:extLst>
              <a:ext uri="{FF2B5EF4-FFF2-40B4-BE49-F238E27FC236}">
                <a16:creationId xmlns:a16="http://schemas.microsoft.com/office/drawing/2014/main" id="{A4E49DFD-78F7-4619-8EB6-1172DC26CC61}"/>
              </a:ext>
            </a:extLst>
          </p:cNvPr>
          <p:cNvSpPr/>
          <p:nvPr/>
        </p:nvSpPr>
        <p:spPr>
          <a:xfrm>
            <a:off x="3441493" y="2682050"/>
            <a:ext cx="1012599" cy="15780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21443A04-D2D3-4CAF-B33B-75A3982CAC8F}"/>
              </a:ext>
            </a:extLst>
          </p:cNvPr>
          <p:cNvSpPr/>
          <p:nvPr/>
        </p:nvSpPr>
        <p:spPr>
          <a:xfrm>
            <a:off x="3441493" y="3062628"/>
            <a:ext cx="1012599" cy="1063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D53F2A21-1FA5-458B-8F3A-4163F493B503}"/>
              </a:ext>
            </a:extLst>
          </p:cNvPr>
          <p:cNvSpPr/>
          <p:nvPr/>
        </p:nvSpPr>
        <p:spPr>
          <a:xfrm>
            <a:off x="3441493" y="3748388"/>
            <a:ext cx="2375591" cy="18136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C9979F8-7ED8-4A49-B947-D50DEC8F3A7F}"/>
              </a:ext>
            </a:extLst>
          </p:cNvPr>
          <p:cNvSpPr/>
          <p:nvPr/>
        </p:nvSpPr>
        <p:spPr>
          <a:xfrm>
            <a:off x="3441493" y="4091896"/>
            <a:ext cx="3407833" cy="18136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Connecteur droit avec flèche 35">
            <a:extLst>
              <a:ext uri="{FF2B5EF4-FFF2-40B4-BE49-F238E27FC236}">
                <a16:creationId xmlns:a16="http://schemas.microsoft.com/office/drawing/2014/main" id="{F898802C-AD8C-40EA-B72C-4DADC50671F3}"/>
              </a:ext>
            </a:extLst>
          </p:cNvPr>
          <p:cNvCxnSpPr>
            <a:cxnSpLocks/>
            <a:stCxn id="7" idx="1"/>
            <a:endCxn id="27" idx="3"/>
          </p:cNvCxnSpPr>
          <p:nvPr/>
        </p:nvCxnSpPr>
        <p:spPr>
          <a:xfrm flipH="1">
            <a:off x="6443663" y="7713492"/>
            <a:ext cx="1966705" cy="107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3E320D9-6A6F-4836-AE0D-6BA638B8484E}"/>
              </a:ext>
            </a:extLst>
          </p:cNvPr>
          <p:cNvCxnSpPr>
            <a:cxnSpLocks/>
            <a:stCxn id="23" idx="1"/>
          </p:cNvCxnSpPr>
          <p:nvPr/>
        </p:nvCxnSpPr>
        <p:spPr>
          <a:xfrm flipH="1">
            <a:off x="7458582" y="1360325"/>
            <a:ext cx="982211"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E375CC1-EB34-4CE6-9DED-6ED2F3DE7AD5}"/>
              </a:ext>
            </a:extLst>
          </p:cNvPr>
          <p:cNvCxnSpPr>
            <a:cxnSpLocks/>
            <a:stCxn id="17" idx="1"/>
            <a:endCxn id="18" idx="3"/>
          </p:cNvCxnSpPr>
          <p:nvPr/>
        </p:nvCxnSpPr>
        <p:spPr>
          <a:xfrm flipH="1">
            <a:off x="6381659" y="8514575"/>
            <a:ext cx="2041652" cy="3497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Organigramme : Alternative 26">
            <a:extLst>
              <a:ext uri="{FF2B5EF4-FFF2-40B4-BE49-F238E27FC236}">
                <a16:creationId xmlns:a16="http://schemas.microsoft.com/office/drawing/2014/main" id="{8B9247D8-64D0-483C-AC60-08ABB745DAAC}"/>
              </a:ext>
            </a:extLst>
          </p:cNvPr>
          <p:cNvSpPr/>
          <p:nvPr/>
        </p:nvSpPr>
        <p:spPr>
          <a:xfrm>
            <a:off x="195225" y="7273267"/>
            <a:ext cx="6248438" cy="882602"/>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59D348B2-191F-4D2A-9018-917293FDFFE8}"/>
              </a:ext>
            </a:extLst>
          </p:cNvPr>
          <p:cNvSpPr txBox="1"/>
          <p:nvPr/>
        </p:nvSpPr>
        <p:spPr>
          <a:xfrm>
            <a:off x="8464399" y="5504815"/>
            <a:ext cx="7477089" cy="646331"/>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Vous devez sélectionner le « Type de la demande de paiement » en cliquant sur le bouton radio acompte ou solde.</a:t>
            </a:r>
          </a:p>
        </p:txBody>
      </p:sp>
      <p:cxnSp>
        <p:nvCxnSpPr>
          <p:cNvPr id="33" name="Connecteur droit avec flèche 32">
            <a:extLst>
              <a:ext uri="{FF2B5EF4-FFF2-40B4-BE49-F238E27FC236}">
                <a16:creationId xmlns:a16="http://schemas.microsoft.com/office/drawing/2014/main" id="{3F026AE0-8598-4C28-A2AB-0063E8E57D96}"/>
              </a:ext>
            </a:extLst>
          </p:cNvPr>
          <p:cNvCxnSpPr>
            <a:cxnSpLocks/>
            <a:stCxn id="29" idx="1"/>
            <a:endCxn id="14" idx="3"/>
          </p:cNvCxnSpPr>
          <p:nvPr/>
        </p:nvCxnSpPr>
        <p:spPr>
          <a:xfrm flipH="1">
            <a:off x="6447660" y="5827981"/>
            <a:ext cx="2016739" cy="117530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70E26662-6ECD-4C8D-B5DE-712B4B72519A}"/>
              </a:ext>
            </a:extLst>
          </p:cNvPr>
          <p:cNvSpPr txBox="1"/>
          <p:nvPr/>
        </p:nvSpPr>
        <p:spPr>
          <a:xfrm>
            <a:off x="8423311" y="8861962"/>
            <a:ext cx="7477089" cy="92333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Pour avoir une vue globale de votre saisie exportez les informations de votre demande grâce au bouton « Export PDF ». Cette possibilité vous sera offerte à la fin de chaque partie du formulaire.</a:t>
            </a:r>
          </a:p>
        </p:txBody>
      </p:sp>
      <p:pic>
        <p:nvPicPr>
          <p:cNvPr id="71" name="Image 70">
            <a:extLst>
              <a:ext uri="{FF2B5EF4-FFF2-40B4-BE49-F238E27FC236}">
                <a16:creationId xmlns:a16="http://schemas.microsoft.com/office/drawing/2014/main" id="{07784A83-1631-47F8-9451-377529E4C81A}"/>
              </a:ext>
            </a:extLst>
          </p:cNvPr>
          <p:cNvPicPr>
            <a:picLocks noChangeAspect="1"/>
          </p:cNvPicPr>
          <p:nvPr/>
        </p:nvPicPr>
        <p:blipFill rotWithShape="1">
          <a:blip r:embed="rId4"/>
          <a:srcRect b="6902"/>
          <a:stretch/>
        </p:blipFill>
        <p:spPr>
          <a:xfrm>
            <a:off x="329708" y="5804673"/>
            <a:ext cx="4620270" cy="425702"/>
          </a:xfrm>
          <a:prstGeom prst="rect">
            <a:avLst/>
          </a:prstGeom>
        </p:spPr>
      </p:pic>
      <p:sp>
        <p:nvSpPr>
          <p:cNvPr id="72" name="Rectangle 71">
            <a:extLst>
              <a:ext uri="{FF2B5EF4-FFF2-40B4-BE49-F238E27FC236}">
                <a16:creationId xmlns:a16="http://schemas.microsoft.com/office/drawing/2014/main" id="{911F10CD-4AE0-4656-B50C-FED0B6E13854}"/>
              </a:ext>
            </a:extLst>
          </p:cNvPr>
          <p:cNvSpPr/>
          <p:nvPr/>
        </p:nvSpPr>
        <p:spPr>
          <a:xfrm>
            <a:off x="3441493" y="3371197"/>
            <a:ext cx="2716420" cy="22347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0E3DF9EF-F870-4EE4-A00F-4FEDD045F536}"/>
              </a:ext>
            </a:extLst>
          </p:cNvPr>
          <p:cNvSpPr/>
          <p:nvPr/>
        </p:nvSpPr>
        <p:spPr>
          <a:xfrm>
            <a:off x="3441493" y="2312571"/>
            <a:ext cx="787607" cy="17196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9D35C50-7004-41DC-8C17-BBCC7F751587}"/>
              </a:ext>
            </a:extLst>
          </p:cNvPr>
          <p:cNvSpPr/>
          <p:nvPr/>
        </p:nvSpPr>
        <p:spPr>
          <a:xfrm>
            <a:off x="4235484" y="4434170"/>
            <a:ext cx="787607" cy="17196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e 2">
            <a:extLst>
              <a:ext uri="{FF2B5EF4-FFF2-40B4-BE49-F238E27FC236}">
                <a16:creationId xmlns:a16="http://schemas.microsoft.com/office/drawing/2014/main" id="{DB7EE3C3-237D-49CC-828B-6E6A32A9D365}"/>
              </a:ext>
            </a:extLst>
          </p:cNvPr>
          <p:cNvGrpSpPr/>
          <p:nvPr/>
        </p:nvGrpSpPr>
        <p:grpSpPr>
          <a:xfrm>
            <a:off x="5756390" y="9775900"/>
            <a:ext cx="3377912" cy="382383"/>
            <a:chOff x="5756390" y="9775900"/>
            <a:chExt cx="3377912" cy="382383"/>
          </a:xfrm>
        </p:grpSpPr>
        <p:cxnSp>
          <p:nvCxnSpPr>
            <p:cNvPr id="108" name="Connecteur : en angle 107">
              <a:extLst>
                <a:ext uri="{FF2B5EF4-FFF2-40B4-BE49-F238E27FC236}">
                  <a16:creationId xmlns:a16="http://schemas.microsoft.com/office/drawing/2014/main" id="{ADE2A444-EE48-4743-B190-9ADBA75F0599}"/>
                </a:ext>
              </a:extLst>
            </p:cNvPr>
            <p:cNvCxnSpPr>
              <a:cxnSpLocks/>
            </p:cNvCxnSpPr>
            <p:nvPr/>
          </p:nvCxnSpPr>
          <p:spPr>
            <a:xfrm rot="10800000">
              <a:off x="5756390" y="9775900"/>
              <a:ext cx="3377912" cy="382382"/>
            </a:xfrm>
            <a:prstGeom prst="bentConnector3">
              <a:avLst>
                <a:gd name="adj1" fmla="val 9991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70330DC5-F0B6-4139-9D83-1F3CD870DC00}"/>
                </a:ext>
              </a:extLst>
            </p:cNvPr>
            <p:cNvCxnSpPr>
              <a:cxnSpLocks/>
            </p:cNvCxnSpPr>
            <p:nvPr/>
          </p:nvCxnSpPr>
          <p:spPr>
            <a:xfrm>
              <a:off x="9120014" y="9805826"/>
              <a:ext cx="0" cy="352457"/>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0" name="Connecteur droit avec flèche 29">
            <a:extLst>
              <a:ext uri="{FF2B5EF4-FFF2-40B4-BE49-F238E27FC236}">
                <a16:creationId xmlns:a16="http://schemas.microsoft.com/office/drawing/2014/main" id="{1065C45F-D8C6-46DC-87F9-0DABAF2CAE55}"/>
              </a:ext>
            </a:extLst>
          </p:cNvPr>
          <p:cNvCxnSpPr>
            <a:cxnSpLocks/>
          </p:cNvCxnSpPr>
          <p:nvPr/>
        </p:nvCxnSpPr>
        <p:spPr>
          <a:xfrm flipH="1" flipV="1">
            <a:off x="7668943" y="3674787"/>
            <a:ext cx="779283" cy="64224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AD18017-34EF-4057-8192-9CB066DEDA12}"/>
              </a:ext>
            </a:extLst>
          </p:cNvPr>
          <p:cNvCxnSpPr>
            <a:cxnSpLocks/>
            <a:stCxn id="28" idx="1"/>
          </p:cNvCxnSpPr>
          <p:nvPr/>
        </p:nvCxnSpPr>
        <p:spPr>
          <a:xfrm flipH="1">
            <a:off x="7685117" y="4495981"/>
            <a:ext cx="779282" cy="8643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5433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2979</TotalTime>
  <Words>3620</Words>
  <Application>Microsoft Office PowerPoint</Application>
  <PresentationFormat>Personnalisé</PresentationFormat>
  <Paragraphs>298</Paragraphs>
  <Slides>30</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Calibri Light</vt:lpstr>
      <vt:lpstr>Cambria, serif</vt:lpstr>
      <vt:lpstr>Wingdings</vt:lpstr>
      <vt:lpstr>Thème Office</vt:lpstr>
      <vt:lpstr> - Demande de Paiement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 à la saisie  Demande de paiement</dc:title>
  <dc:creator>Valerie LEBON</dc:creator>
  <cp:lastModifiedBy>Valerie LEBON</cp:lastModifiedBy>
  <cp:revision>413</cp:revision>
  <cp:lastPrinted>2024-03-13T10:46:55Z</cp:lastPrinted>
  <dcterms:created xsi:type="dcterms:W3CDTF">2024-03-01T10:48:01Z</dcterms:created>
  <dcterms:modified xsi:type="dcterms:W3CDTF">2024-04-10T06:20:41Z</dcterms:modified>
</cp:coreProperties>
</file>